
<file path=[Content_Types].xml><?xml version="1.0" encoding="utf-8"?>
<Types xmlns="http://schemas.openxmlformats.org/package/2006/content-types">
  <Override PartName="/ppt/slideLayouts/slideLayout8.xml" ContentType="application/vnd.openxmlformats-officedocument.presentationml.slideLayout+xml"/>
  <Override PartName="/ppt/slides/slide68.xml" ContentType="application/vnd.openxmlformats-officedocument.presentationml.slide+xml"/>
  <Override PartName="/ppt/notesSlides/notesSlide31.xml" ContentType="application/vnd.openxmlformats-officedocument.presentationml.notesSlide+xml"/>
  <Override PartName="/ppt/slides/slide28.xml" ContentType="application/vnd.openxmlformats-officedocument.presentationml.slide+xml"/>
  <Override PartName="/ppt/slides/slide66.xml" ContentType="application/vnd.openxmlformats-officedocument.presentationml.slide+xml"/>
  <Override PartName="/docProps/app.xml" ContentType="application/vnd.openxmlformats-officedocument.extended-properties+xml"/>
  <Override PartName="/ppt/notesSlides/notesSlide9.xml" ContentType="application/vnd.openxmlformats-officedocument.presentationml.notesSlide+xml"/>
  <Override PartName="/ppt/notesSlides/notesSlide32.xml" ContentType="application/vnd.openxmlformats-officedocument.presentationml.notesSlide+xml"/>
  <Override PartName="/ppt/slides/slide11.xml" ContentType="application/vnd.openxmlformats-officedocument.presentationml.slide+xml"/>
  <Override PartName="/ppt/slides/slide47.xml" ContentType="application/vnd.openxmlformats-officedocument.presentationml.slide+xml"/>
  <Override PartName="/ppt/slideLayouts/slideLayout21.xml" ContentType="application/vnd.openxmlformats-officedocument.presentationml.slideLayout+xml"/>
  <Override PartName="/ppt/notesSlides/notesSlide52.xml" ContentType="application/vnd.openxmlformats-officedocument.presentationml.notesSlide+xml"/>
  <Override PartName="/ppt/slideLayouts/slideLayout3.xml" ContentType="application/vnd.openxmlformats-officedocument.presentationml.slideLayout+xml"/>
  <Override PartName="/ppt/slides/slide1.xml" ContentType="application/vnd.openxmlformats-officedocument.presentationml.slide+xml"/>
  <Override PartName="/ppt/tableStyles.xml" ContentType="application/vnd.openxmlformats-officedocument.presentationml.tableStyles+xml"/>
  <Override PartName="/ppt/notesSlides/notesSlide15.xml" ContentType="application/vnd.openxmlformats-officedocument.presentationml.notesSlide+xml"/>
  <Override PartName="/ppt/notesSlides/notesSlide23.xml" ContentType="application/vnd.openxmlformats-officedocument.presentationml.notesSlide+xml"/>
  <Override PartName="/ppt/notesSlides/notesSlide42.xml" ContentType="application/vnd.openxmlformats-officedocument.presentationml.notesSlide+xml"/>
  <Default Extension="pict" ContentType="image/pict"/>
  <Override PartName="/ppt/notesSlides/notesSlide35.xml" ContentType="application/vnd.openxmlformats-officedocument.presentationml.notesSlide+xml"/>
  <Override PartName="/ppt/slides/slide20.xml" ContentType="application/vnd.openxmlformats-officedocument.presentationml.slide+xml"/>
  <Override PartName="/ppt/slides/slide17.xml" ContentType="application/vnd.openxmlformats-officedocument.presentationml.slide+xml"/>
  <Override PartName="/ppt/notesSlides/notesSlide51.xml" ContentType="application/vnd.openxmlformats-officedocument.presentationml.notesSlide+xml"/>
  <Override PartName="/ppt/notesSlides/notesSlide13.xml" ContentType="application/vnd.openxmlformats-officedocument.presentationml.notesSlide+xml"/>
  <Override PartName="/ppt/slides/slide78.xml" ContentType="application/vnd.openxmlformats-officedocument.presentationml.slide+xml"/>
  <Override PartName="/ppt/notesSlides/notesSlide1.xml" ContentType="application/vnd.openxmlformats-officedocument.presentationml.notesSlide+xml"/>
  <Override PartName="/ppt/slides/slide61.xml" ContentType="application/vnd.openxmlformats-officedocument.presentationml.slide+xml"/>
  <Override PartName="/ppt/slides/slide43.xml" ContentType="application/vnd.openxmlformats-officedocument.presentationml.slide+xml"/>
  <Override PartName="/ppt/slides/slide37.xml" ContentType="application/vnd.openxmlformats-officedocument.presentationml.slide+xml"/>
  <Override PartName="/ppt/notesSlides/notesSlide45.xml" ContentType="application/vnd.openxmlformats-officedocument.presentationml.notesSlide+xml"/>
  <Override PartName="/ppt/slides/slide10.xml" ContentType="application/vnd.openxmlformats-officedocument.presentationml.slide+xml"/>
  <Override PartName="/ppt/notesSlides/notesSlide48.xml" ContentType="application/vnd.openxmlformats-officedocument.presentationml.notesSlide+xml"/>
  <Override PartName="/ppt/slides/slide33.xml" ContentType="application/vnd.openxmlformats-officedocument.presentationml.slide+xml"/>
  <Default Extension="vml" ContentType="application/vnd.openxmlformats-officedocument.vmlDrawing"/>
  <Default Extension="png" ContentType="image/png"/>
  <Override PartName="/ppt/slides/slide83.xml" ContentType="application/vnd.openxmlformats-officedocument.presentationml.slide+xml"/>
  <Override PartName="/docProps/core.xml" ContentType="application/vnd.openxmlformats-package.core-properties+xml"/>
  <Override PartName="/ppt/slides/slide56.xml" ContentType="application/vnd.openxmlformats-officedocument.presentationml.slide+xml"/>
  <Override PartName="/ppt/slides/slide31.xml" ContentType="application/vnd.openxmlformats-officedocument.presentationml.slide+xml"/>
  <Default Extension="bin" ContentType="application/vnd.openxmlformats-officedocument.presentationml.printerSettings"/>
  <Override PartName="/ppt/slides/slide53.xml" ContentType="application/vnd.openxmlformats-officedocument.presentationml.slide+xml"/>
  <Override PartName="/ppt/slides/slide76.xml" ContentType="application/vnd.openxmlformats-officedocument.presentationml.slide+xml"/>
  <Override PartName="/ppt/slideLayouts/slideLayout19.xml" ContentType="application/vnd.openxmlformats-officedocument.presentationml.slideLayout+xml"/>
  <Override PartName="/ppt/notesSlides/notesSlide24.xml" ContentType="application/vnd.openxmlformats-officedocument.presentationml.notesSlide+xml"/>
  <Override PartName="/ppt/notesSlides/notesSlide47.xml" ContentType="application/vnd.openxmlformats-officedocument.presentationml.notesSlide+xml"/>
  <Override PartName="/ppt/slides/slide55.xml" ContentType="application/vnd.openxmlformats-officedocument.presentationml.slide+xml"/>
  <Override PartName="/ppt/slides/slide19.xml" ContentType="application/vnd.openxmlformats-officedocument.presentationml.slide+xml"/>
  <Override PartName="/ppt/slides/slide41.xml" ContentType="application/vnd.openxmlformats-officedocument.presentationml.slide+xml"/>
  <Override PartName="/ppt/notesSlides/notesSlide2.xml" ContentType="application/vnd.openxmlformats-officedocument.presentationml.notesSlide+xml"/>
  <Override PartName="/ppt/notesSlides/notesSlide53.xml" ContentType="application/vnd.openxmlformats-officedocument.presentationml.notesSlide+xml"/>
  <Override PartName="/ppt/notesSlides/notesSlide14.xml" ContentType="application/vnd.openxmlformats-officedocument.presentationml.notesSlide+xml"/>
  <Override PartName="/ppt/theme/theme2.xml" ContentType="application/vnd.openxmlformats-officedocument.theme+xml"/>
  <Override PartName="/ppt/slides/slide2.xml" ContentType="application/vnd.openxmlformats-officedocument.presentationml.slide+xml"/>
  <Override PartName="/ppt/slides/slide80.xml" ContentType="application/vnd.openxmlformats-officedocument.presentationml.slide+xml"/>
  <Override PartName="/ppt/notesSlides/notesSlide25.xml" ContentType="application/vnd.openxmlformats-officedocument.presentationml.notesSlide+xml"/>
  <Override PartName="/ppt/notesSlides/notesSlide69.xml" ContentType="application/vnd.openxmlformats-officedocument.presentationml.notesSlide+xml"/>
  <Override PartName="/ppt/notesSlides/notesSlide40.xml" ContentType="application/vnd.openxmlformats-officedocument.presentationml.notesSlide+xml"/>
  <Override PartName="/ppt/notesSlides/notesSlide65.xml" ContentType="application/vnd.openxmlformats-officedocument.presentationml.notesSlide+xml"/>
  <Override PartName="/ppt/slides/slide45.xml" ContentType="application/vnd.openxmlformats-officedocument.presentationml.slide+xml"/>
  <Override PartName="/ppt/notesSlides/notesSlide38.xml" ContentType="application/vnd.openxmlformats-officedocument.presentationml.notesSlide+xml"/>
  <Override PartName="/ppt/notesSlides/notesSlide21.xml" ContentType="application/vnd.openxmlformats-officedocument.presentationml.notesSlide+xml"/>
  <Override PartName="/ppt/slideLayouts/slideLayout10.xml" ContentType="application/vnd.openxmlformats-officedocument.presentationml.slideLayout+xml"/>
  <Override PartName="/ppt/slides/slide54.xml" ContentType="application/vnd.openxmlformats-officedocument.presentationml.slide+xml"/>
  <Override PartName="/ppt/notesSlides/notesSlide3.xml" ContentType="application/vnd.openxmlformats-officedocument.presentationml.notesSlide+xml"/>
  <Override PartName="/ppt/notesSlides/notesSlide36.xml" ContentType="application/vnd.openxmlformats-officedocument.presentationml.notesSlide+xml"/>
  <Override PartName="/ppt/slides/slide58.xml" ContentType="application/vnd.openxmlformats-officedocument.presentationml.slide+xml"/>
  <Default Extension="xml" ContentType="application/xml"/>
  <Override PartName="/ppt/slides/slide26.xml" ContentType="application/vnd.openxmlformats-officedocument.presentationml.slide+xml"/>
  <Override PartName="/ppt/slideMasters/slideMaster1.xml" ContentType="application/vnd.openxmlformats-officedocument.presentationml.slideMaster+xml"/>
  <Override PartName="/ppt/slides/slide86.xml" ContentType="application/vnd.openxmlformats-officedocument.presentationml.slide+xml"/>
  <Override PartName="/ppt/notesSlides/notesSlide63.xml" ContentType="application/vnd.openxmlformats-officedocument.presentationml.notesSlide+xml"/>
  <Override PartName="/ppt/slides/slide81.xml" ContentType="application/vnd.openxmlformats-officedocument.presentationml.slide+xml"/>
  <Override PartName="/ppt/slides/slide25.xml" ContentType="application/vnd.openxmlformats-officedocument.presentationml.slide+xml"/>
  <Override PartName="/ppt/notesSlides/notesSlide19.xml" ContentType="application/vnd.openxmlformats-officedocument.presentationml.notesSlide+xml"/>
  <Override PartName="/ppt/slides/slide14.xml" ContentType="application/vnd.openxmlformats-officedocument.presentationml.slide+xml"/>
  <Override PartName="/ppt/slides/slide40.xml" ContentType="application/vnd.openxmlformats-officedocument.presentationml.slide+xml"/>
  <Override PartName="/ppt/slideLayouts/slideLayout18.xml" ContentType="application/vnd.openxmlformats-officedocument.presentationml.slideLayout+xml"/>
  <Override PartName="/ppt/embeddings/oleObject1.bin" ContentType="application/vnd.openxmlformats-officedocument.oleObject"/>
  <Override PartName="/ppt/notesSlides/notesSlide50.xml" ContentType="application/vnd.openxmlformats-officedocument.presentationml.notesSlide+xml"/>
  <Override PartName="/ppt/notesSlides/notesSlide26.xml" ContentType="application/vnd.openxmlformats-officedocument.presentationml.notesSlide+xml"/>
  <Override PartName="/ppt/slides/slide44.xml" ContentType="application/vnd.openxmlformats-officedocument.presentationml.slide+xml"/>
  <Override PartName="/ppt/notesSlides/notesSlide37.xml" ContentType="application/vnd.openxmlformats-officedocument.presentationml.notesSlide+xml"/>
  <Override PartName="/ppt/notesSlides/notesSlide60.xml" ContentType="application/vnd.openxmlformats-officedocument.presentationml.notesSlide+xml"/>
  <Override PartName="/ppt/slides/slide49.xml" ContentType="application/vnd.openxmlformats-officedocument.presentationml.slide+xml"/>
  <Override PartName="/ppt/slideLayouts/slideLayout20.xml" ContentType="application/vnd.openxmlformats-officedocument.presentationml.slideLayout+xml"/>
  <Override PartName="/ppt/slides/slide70.xml" ContentType="application/vnd.openxmlformats-officedocument.presentationml.slide+xml"/>
  <Override PartName="/ppt/slides/slide48.xml" ContentType="application/vnd.openxmlformats-officedocument.presentationml.slide+xml"/>
  <Override PartName="/ppt/presentation.xml" ContentType="application/vnd.openxmlformats-officedocument.presentationml.presentation.main+xml"/>
  <Override PartName="/ppt/slides/slide77.xml" ContentType="application/vnd.openxmlformats-officedocument.presentationml.slide+xml"/>
  <Override PartName="/ppt/slides/slide79.xml" ContentType="application/vnd.openxmlformats-officedocument.presentationml.slide+xml"/>
  <Default Extension="jpeg" ContentType="image/jpeg"/>
  <Override PartName="/ppt/slides/slide3.xml" ContentType="application/vnd.openxmlformats-officedocument.presentationml.slide+xml"/>
  <Default Extension="tiff" ContentType="image/tiff"/>
  <Override PartName="/ppt/slideLayouts/slideLayout11.xml" ContentType="application/vnd.openxmlformats-officedocument.presentationml.slideLayout+xml"/>
  <Override PartName="/ppt/notesSlides/notesSlide8.xml" ContentType="application/vnd.openxmlformats-officedocument.presentationml.notesSlide+xml"/>
  <Override PartName="/ppt/slides/slide74.xml" ContentType="application/vnd.openxmlformats-officedocument.presentationml.slide+xml"/>
  <Override PartName="/ppt/slideLayouts/slideLayout13.xml" ContentType="application/vnd.openxmlformats-officedocument.presentationml.slideLayout+xml"/>
  <Override PartName="/ppt/slides/slide75.xml" ContentType="application/vnd.openxmlformats-officedocument.presentationml.slide+xml"/>
  <Override PartName="/ppt/notesSlides/notesSlide64.xml" ContentType="application/vnd.openxmlformats-officedocument.presentationml.notesSlide+xml"/>
  <Override PartName="/ppt/slides/slide15.xml" ContentType="application/vnd.openxmlformats-officedocument.presentationml.slide+xml"/>
  <Override PartName="/ppt/notesSlides/notesSlide49.xml" ContentType="application/vnd.openxmlformats-officedocument.presentationml.notesSlide+xml"/>
  <Override PartName="/ppt/slideLayouts/slideLayout15.xml" ContentType="application/vnd.openxmlformats-officedocument.presentationml.slideLayout+xml"/>
  <Default Extension="rels" ContentType="application/vnd.openxmlformats-package.relationships+xml"/>
  <Override PartName="/ppt/slides/slide9.xml" ContentType="application/vnd.openxmlformats-officedocument.presentationml.slide+xml"/>
  <Override PartName="/ppt/slides/slide39.xml" ContentType="application/vnd.openxmlformats-officedocument.presentationml.slide+xml"/>
  <Override PartName="/ppt/slides/slide73.xml" ContentType="application/vnd.openxmlformats-officedocument.presentationml.slide+xml"/>
  <Override PartName="/ppt/slides/slide32.xml" ContentType="application/vnd.openxmlformats-officedocument.presentationml.slide+xml"/>
  <Override PartName="/ppt/slides/slide16.xml" ContentType="application/vnd.openxmlformats-officedocument.presentationml.slide+xml"/>
  <Override PartName="/ppt/slides/slide38.xml" ContentType="application/vnd.openxmlformats-officedocument.presentationml.slide+xml"/>
  <Override PartName="/ppt/slides/slide29.xml" ContentType="application/vnd.openxmlformats-officedocument.presentationml.slide+xml"/>
  <Override PartName="/ppt/notesSlides/notesSlide22.xml" ContentType="application/vnd.openxmlformats-officedocument.presentationml.notesSlide+xml"/>
  <Override PartName="/ppt/slides/slide22.xml" ContentType="application/vnd.openxmlformats-officedocument.presentationml.slide+xml"/>
  <Override PartName="/ppt/slides/slide85.xml" ContentType="application/vnd.openxmlformats-officedocument.presentationml.slide+xml"/>
  <Override PartName="/ppt/notesSlides/notesSlide11.xml" ContentType="application/vnd.openxmlformats-officedocument.presentationml.notesSlide+xml"/>
  <Override PartName="/ppt/slides/slide30.xml" ContentType="application/vnd.openxmlformats-officedocument.presentationml.slide+xml"/>
  <Override PartName="/ppt/slides/slide36.xml" ContentType="application/vnd.openxmlformats-officedocument.presentationml.slide+xml"/>
  <Override PartName="/ppt/slides/slide18.xml" ContentType="application/vnd.openxmlformats-officedocument.presentationml.slide+xml"/>
  <Override PartName="/ppt/notesSlides/notesSlide61.xml" ContentType="application/vnd.openxmlformats-officedocument.presentationml.notesSlide+xml"/>
  <Override PartName="/ppt/notesSlides/notesSlide16.xml" ContentType="application/vnd.openxmlformats-officedocument.presentationml.notesSlide+xml"/>
  <Override PartName="/ppt/notesSlides/notesSlide56.xml" ContentType="application/vnd.openxmlformats-officedocument.presentationml.notesSlide+xml"/>
  <Override PartName="/ppt/slides/slide21.xml" ContentType="application/vnd.openxmlformats-officedocument.presentationml.slide+xml"/>
  <Override PartName="/ppt/slideLayouts/slideLayout17.xml" ContentType="application/vnd.openxmlformats-officedocument.presentationml.slideLayout+xml"/>
  <Override PartName="/ppt/slides/slide23.xml" ContentType="application/vnd.openxmlformats-officedocument.presentationml.slide+xml"/>
  <Override PartName="/ppt/slideLayouts/slideLayout9.xml" ContentType="application/vnd.openxmlformats-officedocument.presentationml.slideLayout+xml"/>
  <Override PartName="/ppt/slides/slide52.xml" ContentType="application/vnd.openxmlformats-officedocument.presentationml.slide+xml"/>
  <Override PartName="/ppt/slides/slide51.xml" ContentType="application/vnd.openxmlformats-officedocument.presentationml.slide+xml"/>
  <Override PartName="/ppt/slides/slide62.xml" ContentType="application/vnd.openxmlformats-officedocument.presentationml.slide+xml"/>
  <Override PartName="/ppt/slides/slide7.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viewProps.xml" ContentType="application/vnd.openxmlformats-officedocument.presentationml.viewProps+xml"/>
  <Override PartName="/ppt/notesSlides/notesSlide4.xml" ContentType="application/vnd.openxmlformats-officedocument.presentationml.notesSlide+xml"/>
  <Override PartName="/ppt/notesSlides/notesSlide41.xml" ContentType="application/vnd.openxmlformats-officedocument.presentationml.notesSlide+xml"/>
  <Override PartName="/ppt/notesSlides/notesSlide66.xml" ContentType="application/vnd.openxmlformats-officedocument.presentationml.notesSlide+xml"/>
  <Override PartName="/ppt/slides/slide13.xml" ContentType="application/vnd.openxmlformats-officedocument.presentationml.slide+xml"/>
  <Override PartName="/ppt/notesSlides/notesSlide17.xml" ContentType="application/vnd.openxmlformats-officedocument.presentationml.notesSlide+xml"/>
  <Override PartName="/ppt/notesSlides/notesSlide6.xml" ContentType="application/vnd.openxmlformats-officedocument.presentationml.notesSlide+xml"/>
  <Override PartName="/ppt/notesSlides/notesSlide57.xml" ContentType="application/vnd.openxmlformats-officedocument.presentationml.notesSlide+xml"/>
  <Override PartName="/ppt/slideLayouts/slideLayout4.xml" ContentType="application/vnd.openxmlformats-officedocument.presentationml.slideLayout+xml"/>
  <Override PartName="/ppt/slideLayouts/slideLayout2.xml" ContentType="application/vnd.openxmlformats-officedocument.presentationml.slideLayout+xml"/>
  <Override PartName="/ppt/slideLayouts/slideLayout6.xml" ContentType="application/vnd.openxmlformats-officedocument.presentationml.slideLayout+xml"/>
  <Override PartName="/ppt/slideLayouts/slideLayout14.xml" ContentType="application/vnd.openxmlformats-officedocument.presentationml.slideLayout+xml"/>
  <Override PartName="/ppt/notesSlides/notesSlide43.xml" ContentType="application/vnd.openxmlformats-officedocument.presentationml.notesSlide+xml"/>
  <Override PartName="/ppt/presProps.xml" ContentType="application/vnd.openxmlformats-officedocument.presentationml.presProps+xml"/>
  <Override PartName="/ppt/notesSlides/notesSlide18.xml" ContentType="application/vnd.openxmlformats-officedocument.presentationml.notesSlide+xml"/>
  <Override PartName="/ppt/slides/slide27.xml" ContentType="application/vnd.openxmlformats-officedocument.presentationml.slide+xml"/>
  <Override PartName="/ppt/slideLayouts/slideLayout16.xml" ContentType="application/vnd.openxmlformats-officedocument.presentationml.slideLayout+xml"/>
  <Override PartName="/ppt/notesSlides/notesSlide10.xml" ContentType="application/vnd.openxmlformats-officedocument.presentationml.notesSlide+xml"/>
  <Override PartName="/ppt/notesSlides/notesSlide39.xml" ContentType="application/vnd.openxmlformats-officedocument.presentationml.notesSlide+xml"/>
  <Override PartName="/ppt/notesSlides/notesSlide62.xml" ContentType="application/vnd.openxmlformats-officedocument.presentationml.notesSlide+xml"/>
  <Override PartName="/ppt/notesSlides/notesSlide55.xml" ContentType="application/vnd.openxmlformats-officedocument.presentationml.notesSlide+xml"/>
  <Override PartName="/ppt/slides/slide67.xml" ContentType="application/vnd.openxmlformats-officedocument.presentationml.slide+xml"/>
  <Override PartName="/ppt/slides/slide12.xml" ContentType="application/vnd.openxmlformats-officedocument.presentationml.slide+xml"/>
  <Override PartName="/ppt/slides/slide46.xml" ContentType="application/vnd.openxmlformats-officedocument.presentationml.slide+xml"/>
  <Override PartName="/ppt/notesSlides/notesSlide58.xml" ContentType="application/vnd.openxmlformats-officedocument.presentationml.notesSlide+xml"/>
  <Override PartName="/ppt/notesSlides/notesSlide28.xml" ContentType="application/vnd.openxmlformats-officedocument.presentationml.notesSlide+xml"/>
  <Override PartName="/ppt/notesSlides/notesSlide27.xml" ContentType="application/vnd.openxmlformats-officedocument.presentationml.notesSlide+xml"/>
  <Override PartName="/ppt/slides/slide84.xml" ContentType="application/vnd.openxmlformats-officedocument.presentationml.slide+xml"/>
  <Override PartName="/ppt/slides/slide69.xml" ContentType="application/vnd.openxmlformats-officedocument.presentationml.slide+xml"/>
  <Override PartName="/ppt/slides/slide35.xml" ContentType="application/vnd.openxmlformats-officedocument.presentationml.slide+xml"/>
  <Override PartName="/ppt/slides/slide42.xml" ContentType="application/vnd.openxmlformats-officedocument.presentationml.slide+xml"/>
  <Override PartName="/ppt/notesSlides/notesSlide34.xml" ContentType="application/vnd.openxmlformats-officedocument.presentationml.notesSlide+xml"/>
  <Override PartName="/ppt/slideLayouts/slideLayout5.xml" ContentType="application/vnd.openxmlformats-officedocument.presentationml.slideLayout+xml"/>
  <Override PartName="/ppt/slides/slide50.xml" ContentType="application/vnd.openxmlformats-officedocument.presentationml.slide+xml"/>
  <Override PartName="/ppt/slides/slide57.xml" ContentType="application/vnd.openxmlformats-officedocument.presentationml.slide+xml"/>
  <Override PartName="/ppt/notesSlides/notesSlide29.xml" ContentType="application/vnd.openxmlformats-officedocument.presentationml.notesSlide+xml"/>
  <Override PartName="/ppt/notesSlides/notesSlide7.xml" ContentType="application/vnd.openxmlformats-officedocument.presentationml.notesSlide+xml"/>
  <Override PartName="/ppt/slides/slide63.xml" ContentType="application/vnd.openxmlformats-officedocument.presentationml.slide+xml"/>
  <Override PartName="/ppt/slides/slide82.xml" ContentType="application/vnd.openxmlformats-officedocument.presentationml.slide+xml"/>
  <Override PartName="/ppt/slides/slide34.xml" ContentType="application/vnd.openxmlformats-officedocument.presentationml.slide+xml"/>
  <Override PartName="/ppt/notesSlides/notesSlide44.xml" ContentType="application/vnd.openxmlformats-officedocument.presentationml.notesSlide+xml"/>
  <Override PartName="/ppt/notesSlides/notesSlide12.xml" ContentType="application/vnd.openxmlformats-officedocument.presentationml.notesSlide+xml"/>
  <Override PartName="/ppt/notesSlides/notesSlide5.xml" ContentType="application/vnd.openxmlformats-officedocument.presentationml.notesSlide+xml"/>
  <Override PartName="/ppt/slideLayouts/slideLayout1.xml" ContentType="application/vnd.openxmlformats-officedocument.presentationml.slideLayout+xml"/>
  <Override PartName="/ppt/theme/theme1.xml" ContentType="application/vnd.openxmlformats-officedocument.theme+xml"/>
  <Override PartName="/ppt/notesSlides/notesSlide59.xml" ContentType="application/vnd.openxmlformats-officedocument.presentationml.notesSlide+xml"/>
  <Override PartName="/ppt/slides/slide5.xml" ContentType="application/vnd.openxmlformats-officedocument.presentationml.slide+xml"/>
  <Override PartName="/ppt/slideLayouts/slideLayout7.xml" ContentType="application/vnd.openxmlformats-officedocument.presentationml.slideLayout+xml"/>
  <Override PartName="/ppt/slides/slide59.xml" ContentType="application/vnd.openxmlformats-officedocument.presentationml.slide+xml"/>
  <Override PartName="/ppt/slides/slide64.xml" ContentType="application/vnd.openxmlformats-officedocument.presentationml.slide+xml"/>
  <Override PartName="/ppt/notesSlides/notesSlide33.xml" ContentType="application/vnd.openxmlformats-officedocument.presentationml.notesSlide+xml"/>
  <Override PartName="/ppt/notesSlides/notesSlide46.xml" ContentType="application/vnd.openxmlformats-officedocument.presentationml.notesSlide+xml"/>
  <Override PartName="/ppt/slides/slide4.xml" ContentType="application/vnd.openxmlformats-officedocument.presentationml.slide+xml"/>
  <Override PartName="/ppt/notesSlides/notesSlide67.xml" ContentType="application/vnd.openxmlformats-officedocument.presentationml.notesSlide+xml"/>
  <Override PartName="/ppt/notesSlides/notesSlide54.xml" ContentType="application/vnd.openxmlformats-officedocument.presentationml.notesSlide+xml"/>
  <Override PartName="/ppt/slides/slide72.xml" ContentType="application/vnd.openxmlformats-officedocument.presentationml.slide+xml"/>
  <Override PartName="/ppt/slides/slide8.xml" ContentType="application/vnd.openxmlformats-officedocument.presentationml.slide+xml"/>
  <Override PartName="/ppt/notesSlides/notesSlide68.xml" ContentType="application/vnd.openxmlformats-officedocument.presentationml.notesSlide+xml"/>
  <Override PartName="/ppt/slides/slide60.xml" ContentType="application/vnd.openxmlformats-officedocument.presentationml.slide+xml"/>
  <Override PartName="/ppt/slides/slide24.xml" ContentType="application/vnd.openxmlformats-officedocument.presentationml.slide+xml"/>
  <Override PartName="/ppt/notesSlides/notesSlide30.xml" ContentType="application/vnd.openxmlformats-officedocument.presentationml.notesSlide+xml"/>
  <Override PartName="/ppt/slides/slide71.xml" ContentType="application/vnd.openxmlformats-officedocument.presentationml.slide+xml"/>
  <Override PartName="/ppt/slides/slide6.xml" ContentType="application/vnd.openxmlformats-officedocument.presentationml.slide+xml"/>
  <Override PartName="/ppt/notesSlides/notesSlide20.xml" ContentType="application/vnd.openxmlformats-officedocument.presentationml.notesSlide+xml"/>
  <Override PartName="/ppt/slideLayouts/slideLayout12.xml" ContentType="application/vnd.openxmlformats-officedocument.presentationml.slideLayout+xml"/>
</Types>
</file>

<file path=_rels/.rels><?xml version="1.0" encoding="UTF-8" standalone="yes"?>
<Relationships xmlns="http://schemas.openxmlformats.org/package/2006/relationships"><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 Id="rId3"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autoCompressPictures="0">
  <p:sldMasterIdLst>
    <p:sldMasterId id="2147483648" r:id="rId1"/>
  </p:sldMasterIdLst>
  <p:notesMasterIdLst>
    <p:notesMasterId r:id="rId88"/>
  </p:notesMasterIdLst>
  <p:sldIdLst>
    <p:sldId id="376" r:id="rId2"/>
    <p:sldId id="316" r:id="rId3"/>
    <p:sldId id="343" r:id="rId4"/>
    <p:sldId id="344" r:id="rId5"/>
    <p:sldId id="346" r:id="rId6"/>
    <p:sldId id="347" r:id="rId7"/>
    <p:sldId id="348" r:id="rId8"/>
    <p:sldId id="377" r:id="rId9"/>
    <p:sldId id="350" r:id="rId10"/>
    <p:sldId id="334" r:id="rId11"/>
    <p:sldId id="335" r:id="rId12"/>
    <p:sldId id="297" r:id="rId13"/>
    <p:sldId id="333" r:id="rId14"/>
    <p:sldId id="351" r:id="rId15"/>
    <p:sldId id="337" r:id="rId16"/>
    <p:sldId id="341" r:id="rId17"/>
    <p:sldId id="342" r:id="rId18"/>
    <p:sldId id="378" r:id="rId19"/>
    <p:sldId id="330" r:id="rId20"/>
    <p:sldId id="379" r:id="rId21"/>
    <p:sldId id="332" r:id="rId22"/>
    <p:sldId id="328" r:id="rId23"/>
    <p:sldId id="259" r:id="rId24"/>
    <p:sldId id="260" r:id="rId25"/>
    <p:sldId id="262" r:id="rId26"/>
    <p:sldId id="263" r:id="rId27"/>
    <p:sldId id="264" r:id="rId28"/>
    <p:sldId id="319" r:id="rId29"/>
    <p:sldId id="320" r:id="rId30"/>
    <p:sldId id="273" r:id="rId31"/>
    <p:sldId id="317" r:id="rId32"/>
    <p:sldId id="352" r:id="rId33"/>
    <p:sldId id="301" r:id="rId34"/>
    <p:sldId id="299" r:id="rId35"/>
    <p:sldId id="353" r:id="rId36"/>
    <p:sldId id="269" r:id="rId37"/>
    <p:sldId id="327" r:id="rId38"/>
    <p:sldId id="322" r:id="rId39"/>
    <p:sldId id="323" r:id="rId40"/>
    <p:sldId id="324" r:id="rId41"/>
    <p:sldId id="325" r:id="rId42"/>
    <p:sldId id="326" r:id="rId43"/>
    <p:sldId id="304" r:id="rId44"/>
    <p:sldId id="305" r:id="rId45"/>
    <p:sldId id="307" r:id="rId46"/>
    <p:sldId id="306" r:id="rId47"/>
    <p:sldId id="308" r:id="rId48"/>
    <p:sldId id="309" r:id="rId49"/>
    <p:sldId id="310" r:id="rId50"/>
    <p:sldId id="311" r:id="rId51"/>
    <p:sldId id="270" r:id="rId52"/>
    <p:sldId id="312" r:id="rId53"/>
    <p:sldId id="313" r:id="rId54"/>
    <p:sldId id="274" r:id="rId55"/>
    <p:sldId id="275" r:id="rId56"/>
    <p:sldId id="276" r:id="rId57"/>
    <p:sldId id="277" r:id="rId58"/>
    <p:sldId id="271" r:id="rId59"/>
    <p:sldId id="272" r:id="rId60"/>
    <p:sldId id="280" r:id="rId61"/>
    <p:sldId id="281" r:id="rId62"/>
    <p:sldId id="355" r:id="rId63"/>
    <p:sldId id="282" r:id="rId64"/>
    <p:sldId id="283" r:id="rId65"/>
    <p:sldId id="285" r:id="rId66"/>
    <p:sldId id="287" r:id="rId67"/>
    <p:sldId id="289" r:id="rId68"/>
    <p:sldId id="291" r:id="rId69"/>
    <p:sldId id="292" r:id="rId70"/>
    <p:sldId id="293" r:id="rId71"/>
    <p:sldId id="294" r:id="rId72"/>
    <p:sldId id="295" r:id="rId73"/>
    <p:sldId id="257" r:id="rId74"/>
    <p:sldId id="278" r:id="rId75"/>
    <p:sldId id="356" r:id="rId76"/>
    <p:sldId id="279" r:id="rId77"/>
    <p:sldId id="357" r:id="rId78"/>
    <p:sldId id="358" r:id="rId79"/>
    <p:sldId id="365" r:id="rId80"/>
    <p:sldId id="368" r:id="rId81"/>
    <p:sldId id="369" r:id="rId82"/>
    <p:sldId id="370" r:id="rId83"/>
    <p:sldId id="371" r:id="rId84"/>
    <p:sldId id="354" r:id="rId85"/>
    <p:sldId id="374" r:id="rId86"/>
    <p:sldId id="375" r:id="rId87"/>
  </p:sldIdLst>
  <p:sldSz cx="9144000" cy="6858000" type="screen4x3"/>
  <p:notesSz cx="6858000" cy="9144000"/>
  <p:defaultTex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lrMru>
    <a:srgbClr val="A5907A"/>
    <a:srgbClr val="7C312A"/>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normalViewPr showOutlineIcons="0">
    <p:restoredLeft sz="15620"/>
    <p:restoredTop sz="94660"/>
  </p:normalViewPr>
  <p:slideViewPr>
    <p:cSldViewPr snapToObjects="1">
      <p:cViewPr varScale="1">
        <p:scale>
          <a:sx n="117" d="100"/>
          <a:sy n="117" d="100"/>
        </p:scale>
        <p:origin x="-456" y="-9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3736200" cy="73736200"/>
</p:viewPr>
</file>

<file path=ppt/_rels/presentation.xml.rels><?xml version="1.0" encoding="UTF-8" standalone="yes"?>
<Relationships xmlns="http://schemas.openxmlformats.org/package/2006/relationships"><Relationship Id="rId64" Type="http://schemas.openxmlformats.org/officeDocument/2006/relationships/slide" Target="slides/slide63.xml"/><Relationship Id="rId60" Type="http://schemas.openxmlformats.org/officeDocument/2006/relationships/slide" Target="slides/slide59.xml"/><Relationship Id="rId39" Type="http://schemas.openxmlformats.org/officeDocument/2006/relationships/slide" Target="slides/slide38.xml"/><Relationship Id="rId70" Type="http://schemas.openxmlformats.org/officeDocument/2006/relationships/slide" Target="slides/slide69.xml"/><Relationship Id="rId7" Type="http://schemas.openxmlformats.org/officeDocument/2006/relationships/slide" Target="slides/slide6.xml"/><Relationship Id="rId43" Type="http://schemas.openxmlformats.org/officeDocument/2006/relationships/slide" Target="slides/slide42.xml"/><Relationship Id="rId74" Type="http://schemas.openxmlformats.org/officeDocument/2006/relationships/slide" Target="slides/slide73.xml"/><Relationship Id="rId25" Type="http://schemas.openxmlformats.org/officeDocument/2006/relationships/slide" Target="slides/slide24.xml"/><Relationship Id="rId10" Type="http://schemas.openxmlformats.org/officeDocument/2006/relationships/slide" Target="slides/slide9.xml"/><Relationship Id="rId90" Type="http://schemas.openxmlformats.org/officeDocument/2006/relationships/presProps" Target="presProps.xml"/><Relationship Id="rId50" Type="http://schemas.openxmlformats.org/officeDocument/2006/relationships/slide" Target="slides/slide49.xml"/><Relationship Id="rId77" Type="http://schemas.openxmlformats.org/officeDocument/2006/relationships/slide" Target="slides/slide76.xml"/><Relationship Id="rId63" Type="http://schemas.openxmlformats.org/officeDocument/2006/relationships/slide" Target="slides/slide62.xml"/><Relationship Id="rId17" Type="http://schemas.openxmlformats.org/officeDocument/2006/relationships/slide" Target="slides/slide16.xml"/><Relationship Id="rId85" Type="http://schemas.openxmlformats.org/officeDocument/2006/relationships/slide" Target="slides/slide84.xml"/><Relationship Id="rId9" Type="http://schemas.openxmlformats.org/officeDocument/2006/relationships/slide" Target="slides/slide8.xml"/><Relationship Id="rId18" Type="http://schemas.openxmlformats.org/officeDocument/2006/relationships/slide" Target="slides/slide17.xml"/><Relationship Id="rId27" Type="http://schemas.openxmlformats.org/officeDocument/2006/relationships/slide" Target="slides/slide26.xml"/><Relationship Id="rId71" Type="http://schemas.openxmlformats.org/officeDocument/2006/relationships/slide" Target="slides/slide70.xml"/><Relationship Id="rId14" Type="http://schemas.openxmlformats.org/officeDocument/2006/relationships/slide" Target="slides/slide13.xml"/><Relationship Id="rId4" Type="http://schemas.openxmlformats.org/officeDocument/2006/relationships/slide" Target="slides/slide3.xml"/><Relationship Id="rId28" Type="http://schemas.openxmlformats.org/officeDocument/2006/relationships/slide" Target="slides/slide27.xml"/><Relationship Id="rId92" Type="http://schemas.openxmlformats.org/officeDocument/2006/relationships/theme" Target="theme/theme1.xml"/><Relationship Id="rId45" Type="http://schemas.openxmlformats.org/officeDocument/2006/relationships/slide" Target="slides/slide44.xml"/><Relationship Id="rId58" Type="http://schemas.openxmlformats.org/officeDocument/2006/relationships/slide" Target="slides/slide57.xml"/><Relationship Id="rId42" Type="http://schemas.openxmlformats.org/officeDocument/2006/relationships/slide" Target="slides/slide41.xml"/><Relationship Id="rId73" Type="http://schemas.openxmlformats.org/officeDocument/2006/relationships/slide" Target="slides/slide72.xml"/><Relationship Id="rId89" Type="http://schemas.openxmlformats.org/officeDocument/2006/relationships/printerSettings" Target="printerSettings/printerSettings1.bin"/><Relationship Id="rId88" Type="http://schemas.openxmlformats.org/officeDocument/2006/relationships/notesMaster" Target="notesMasters/notesMaster1.xml"/><Relationship Id="rId87" Type="http://schemas.openxmlformats.org/officeDocument/2006/relationships/slide" Target="slides/slide86.xml"/><Relationship Id="rId6" Type="http://schemas.openxmlformats.org/officeDocument/2006/relationships/slide" Target="slides/slide5.xml"/><Relationship Id="rId49" Type="http://schemas.openxmlformats.org/officeDocument/2006/relationships/slide" Target="slides/slide48.xml"/><Relationship Id="rId44" Type="http://schemas.openxmlformats.org/officeDocument/2006/relationships/slide" Target="slides/slide43.xml"/><Relationship Id="rId82" Type="http://schemas.openxmlformats.org/officeDocument/2006/relationships/slide" Target="slides/slide81.xml"/><Relationship Id="rId69" Type="http://schemas.openxmlformats.org/officeDocument/2006/relationships/slide" Target="slides/slide68.xml"/><Relationship Id="rId19" Type="http://schemas.openxmlformats.org/officeDocument/2006/relationships/slide" Target="slides/slide18.xml"/><Relationship Id="rId38" Type="http://schemas.openxmlformats.org/officeDocument/2006/relationships/slide" Target="slides/slide37.xml"/><Relationship Id="rId20" Type="http://schemas.openxmlformats.org/officeDocument/2006/relationships/slide" Target="slides/slide19.xml"/><Relationship Id="rId2" Type="http://schemas.openxmlformats.org/officeDocument/2006/relationships/slide" Target="slides/slide1.xml"/><Relationship Id="rId46" Type="http://schemas.openxmlformats.org/officeDocument/2006/relationships/slide" Target="slides/slide45.xml"/><Relationship Id="rId57" Type="http://schemas.openxmlformats.org/officeDocument/2006/relationships/slide" Target="slides/slide56.xml"/><Relationship Id="rId59" Type="http://schemas.openxmlformats.org/officeDocument/2006/relationships/slide" Target="slides/slide58.xml"/><Relationship Id="rId35" Type="http://schemas.openxmlformats.org/officeDocument/2006/relationships/slide" Target="slides/slide34.xml"/><Relationship Id="rId51" Type="http://schemas.openxmlformats.org/officeDocument/2006/relationships/slide" Target="slides/slide50.xml"/><Relationship Id="rId55" Type="http://schemas.openxmlformats.org/officeDocument/2006/relationships/slide" Target="slides/slide54.xml"/><Relationship Id="rId31" Type="http://schemas.openxmlformats.org/officeDocument/2006/relationships/slide" Target="slides/slide30.xml"/><Relationship Id="rId34" Type="http://schemas.openxmlformats.org/officeDocument/2006/relationships/slide" Target="slides/slide33.xml"/><Relationship Id="rId40" Type="http://schemas.openxmlformats.org/officeDocument/2006/relationships/slide" Target="slides/slide39.xml"/><Relationship Id="rId62" Type="http://schemas.openxmlformats.org/officeDocument/2006/relationships/slide" Target="slides/slide61.xml"/><Relationship Id="rId66" Type="http://schemas.openxmlformats.org/officeDocument/2006/relationships/slide" Target="slides/slide65.xml"/><Relationship Id="rId36" Type="http://schemas.openxmlformats.org/officeDocument/2006/relationships/slide" Target="slides/slide35.xml"/><Relationship Id="rId72" Type="http://schemas.openxmlformats.org/officeDocument/2006/relationships/slide" Target="slides/slide71.xml"/><Relationship Id="rId1" Type="http://schemas.openxmlformats.org/officeDocument/2006/relationships/slideMaster" Target="slideMasters/slideMaster1.xml"/><Relationship Id="rId24" Type="http://schemas.openxmlformats.org/officeDocument/2006/relationships/slide" Target="slides/slide23.xml"/><Relationship Id="rId47" Type="http://schemas.openxmlformats.org/officeDocument/2006/relationships/slide" Target="slides/slide46.xml"/><Relationship Id="rId56" Type="http://schemas.openxmlformats.org/officeDocument/2006/relationships/slide" Target="slides/slide55.xml"/><Relationship Id="rId48" Type="http://schemas.openxmlformats.org/officeDocument/2006/relationships/slide" Target="slides/slide47.xml"/><Relationship Id="rId75" Type="http://schemas.openxmlformats.org/officeDocument/2006/relationships/slide" Target="slides/slide74.xml"/><Relationship Id="rId8" Type="http://schemas.openxmlformats.org/officeDocument/2006/relationships/slide" Target="slides/slide7.xml"/><Relationship Id="rId13" Type="http://schemas.openxmlformats.org/officeDocument/2006/relationships/slide" Target="slides/slide12.xml"/><Relationship Id="rId32" Type="http://schemas.openxmlformats.org/officeDocument/2006/relationships/slide" Target="slides/slide31.xml"/><Relationship Id="rId37" Type="http://schemas.openxmlformats.org/officeDocument/2006/relationships/slide" Target="slides/slide36.xml"/><Relationship Id="rId52" Type="http://schemas.openxmlformats.org/officeDocument/2006/relationships/slide" Target="slides/slide51.xml"/><Relationship Id="rId65" Type="http://schemas.openxmlformats.org/officeDocument/2006/relationships/slide" Target="slides/slide64.xml"/><Relationship Id="rId67" Type="http://schemas.openxmlformats.org/officeDocument/2006/relationships/slide" Target="slides/slide66.xml"/><Relationship Id="rId54" Type="http://schemas.openxmlformats.org/officeDocument/2006/relationships/slide" Target="slides/slide53.xml"/><Relationship Id="rId12" Type="http://schemas.openxmlformats.org/officeDocument/2006/relationships/slide" Target="slides/slide11.xml"/><Relationship Id="rId76" Type="http://schemas.openxmlformats.org/officeDocument/2006/relationships/slide" Target="slides/slide75.xml"/><Relationship Id="rId79" Type="http://schemas.openxmlformats.org/officeDocument/2006/relationships/slide" Target="slides/slide78.xml"/><Relationship Id="rId80" Type="http://schemas.openxmlformats.org/officeDocument/2006/relationships/slide" Target="slides/slide79.xml"/><Relationship Id="rId81" Type="http://schemas.openxmlformats.org/officeDocument/2006/relationships/slide" Target="slides/slide80.xml"/><Relationship Id="rId3" Type="http://schemas.openxmlformats.org/officeDocument/2006/relationships/slide" Target="slides/slide2.xml"/><Relationship Id="rId86" Type="http://schemas.openxmlformats.org/officeDocument/2006/relationships/slide" Target="slides/slide85.xml"/><Relationship Id="rId23" Type="http://schemas.openxmlformats.org/officeDocument/2006/relationships/slide" Target="slides/slide22.xml"/><Relationship Id="rId61" Type="http://schemas.openxmlformats.org/officeDocument/2006/relationships/slide" Target="slides/slide60.xml"/><Relationship Id="rId53" Type="http://schemas.openxmlformats.org/officeDocument/2006/relationships/slide" Target="slides/slide52.xml"/><Relationship Id="rId84" Type="http://schemas.openxmlformats.org/officeDocument/2006/relationships/slide" Target="slides/slide83.xml"/><Relationship Id="rId26" Type="http://schemas.openxmlformats.org/officeDocument/2006/relationships/slide" Target="slides/slide25.xml"/><Relationship Id="rId30" Type="http://schemas.openxmlformats.org/officeDocument/2006/relationships/slide" Target="slides/slide29.xml"/><Relationship Id="rId11" Type="http://schemas.openxmlformats.org/officeDocument/2006/relationships/slide" Target="slides/slide10.xml"/><Relationship Id="rId68" Type="http://schemas.openxmlformats.org/officeDocument/2006/relationships/slide" Target="slides/slide67.xml"/><Relationship Id="rId29" Type="http://schemas.openxmlformats.org/officeDocument/2006/relationships/slide" Target="slides/slide28.xml"/><Relationship Id="rId16" Type="http://schemas.openxmlformats.org/officeDocument/2006/relationships/slide" Target="slides/slide15.xml"/><Relationship Id="rId33" Type="http://schemas.openxmlformats.org/officeDocument/2006/relationships/slide" Target="slides/slide32.xml"/><Relationship Id="rId91" Type="http://schemas.openxmlformats.org/officeDocument/2006/relationships/viewProps" Target="viewProps.xml"/><Relationship Id="rId83" Type="http://schemas.openxmlformats.org/officeDocument/2006/relationships/slide" Target="slides/slide82.xml"/><Relationship Id="rId93" Type="http://schemas.openxmlformats.org/officeDocument/2006/relationships/tableStyles" Target="tableStyles.xml"/><Relationship Id="rId41" Type="http://schemas.openxmlformats.org/officeDocument/2006/relationships/slide" Target="slides/slide40.xml"/><Relationship Id="rId5" Type="http://schemas.openxmlformats.org/officeDocument/2006/relationships/slide" Target="slides/slide4.xml"/><Relationship Id="rId15" Type="http://schemas.openxmlformats.org/officeDocument/2006/relationships/slide" Target="slides/slide14.xml"/><Relationship Id="rId78" Type="http://schemas.openxmlformats.org/officeDocument/2006/relationships/slide" Target="slides/slide77.xml"/><Relationship Id="rId22" Type="http://schemas.openxmlformats.org/officeDocument/2006/relationships/slide" Target="slides/slide21.xml"/><Relationship Id="rId21" Type="http://schemas.openxmlformats.org/officeDocument/2006/relationships/slide" Target="slides/slide20.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0.pict"/></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0744F8E-CC9A-9644-AEA4-B6D113FE92DC}" type="datetimeFigureOut">
              <a:rPr lang="fr-FR" smtClean="0"/>
              <a:pPr/>
              <a:t>26/02/09</a:t>
            </a:fld>
            <a:endParaRPr lang="fr-FR"/>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fr-CH" smtClean="0"/>
              <a:t>Cliquez pour modifier les styles du texte du masque</a:t>
            </a:r>
          </a:p>
          <a:p>
            <a:pPr lvl="1"/>
            <a:r>
              <a:rPr lang="fr-CH" smtClean="0"/>
              <a:t>Deuxième niveau</a:t>
            </a:r>
          </a:p>
          <a:p>
            <a:pPr lvl="2"/>
            <a:r>
              <a:rPr lang="fr-CH" smtClean="0"/>
              <a:t>Troisième niveau</a:t>
            </a:r>
          </a:p>
          <a:p>
            <a:pPr lvl="3"/>
            <a:r>
              <a:rPr lang="fr-CH" smtClean="0"/>
              <a:t>Quatrième niveau</a:t>
            </a:r>
          </a:p>
          <a:p>
            <a:pPr lvl="4"/>
            <a:r>
              <a:rPr lang="fr-CH" smtClean="0"/>
              <a:t>Cinquième niveau</a:t>
            </a:r>
            <a:endParaRPr lang="fr-F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69E7AFB-E358-FB45-B27F-8A905D7C2AFC}" type="slidenum">
              <a:rPr lang="fr-FR" smtClean="0"/>
              <a:pPr/>
              <a:t>‹#›</a:t>
            </a:fld>
            <a:endParaRPr lang="fr-FR"/>
          </a:p>
        </p:txBody>
      </p:sp>
    </p:spTree>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869E7AFB-E358-FB45-B27F-8A905D7C2AFC}" type="slidenum">
              <a:rPr lang="fr-FR" smtClean="0"/>
              <a:pPr/>
              <a:t>1</a:t>
            </a:fld>
            <a:endParaRPr lang="fr-F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5212F98-2A74-344B-BCED-40BA464A11A7}" type="slidenum">
              <a:rPr lang="fr-FR"/>
              <a:pPr/>
              <a:t>15</a:t>
            </a:fld>
            <a:endParaRPr lang="fr-FR"/>
          </a:p>
        </p:txBody>
      </p:sp>
      <p:sp>
        <p:nvSpPr>
          <p:cNvPr id="118786" name="Rectangle 2"/>
          <p:cNvSpPr>
            <a:spLocks noGrp="1" noRot="1" noChangeAspect="1" noChangeArrowheads="1" noTextEdit="1"/>
          </p:cNvSpPr>
          <p:nvPr>
            <p:ph type="sldImg"/>
          </p:nvPr>
        </p:nvSpPr>
        <p:spPr>
          <a:ln/>
        </p:spPr>
      </p:sp>
      <p:sp>
        <p:nvSpPr>
          <p:cNvPr id="118787" name="Rectangle 3"/>
          <p:cNvSpPr>
            <a:spLocks noGrp="1" noChangeArrowheads="1"/>
          </p:cNvSpPr>
          <p:nvPr>
            <p:ph type="body" idx="1"/>
          </p:nvPr>
        </p:nvSpPr>
        <p:spPr/>
        <p:txBody>
          <a:bodyPr/>
          <a:lstStyle/>
          <a:p>
            <a:endParaRPr lang="fr-F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E32ADB4-8920-804C-B587-3D77109209E6}" type="slidenum">
              <a:rPr lang="fr-FR"/>
              <a:pPr/>
              <a:t>16</a:t>
            </a:fld>
            <a:endParaRPr lang="fr-FR"/>
          </a:p>
        </p:txBody>
      </p:sp>
      <p:sp>
        <p:nvSpPr>
          <p:cNvPr id="221186"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221187"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prstTxWarp prst="textNoShape">
              <a:avLst/>
            </a:prstTxWarp>
          </a:bodyPr>
          <a:lstStyle/>
          <a:p>
            <a:r>
              <a:rPr lang="fr-FR"/>
              <a:t>Un effondrement progressif de la vallée accompagnant un soulèvement général de l’Afrique de l’Est</a:t>
            </a:r>
          </a:p>
          <a:p>
            <a:r>
              <a:rPr lang="fr-FR"/>
              <a:t>Vue du volcan Ertale dans l’Afar éthiopien</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F3812F0-DF9F-4742-9F6D-4B1F25967E7B}" type="slidenum">
              <a:rPr lang="fr-FR"/>
              <a:pPr/>
              <a:t>17</a:t>
            </a:fld>
            <a:endParaRPr lang="fr-FR"/>
          </a:p>
        </p:txBody>
      </p:sp>
      <p:sp>
        <p:nvSpPr>
          <p:cNvPr id="217090"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217091"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prstTxWarp prst="textNoShape">
              <a:avLst/>
            </a:prstTxWarp>
          </a:bodyPr>
          <a:lstStyle/>
          <a:p>
            <a:r>
              <a:rPr lang="fr-FR"/>
              <a:t>Le rift comme conséquence de l’expansion de l’océan indien et de l’ouverture de la mer rouge</a:t>
            </a:r>
          </a:p>
          <a:p>
            <a:r>
              <a:rPr lang="fr-FR"/>
              <a:t>Deux points chauds : Afar, Volcan Menegai</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B8EBE58-1784-0E44-A0B5-0B986886E6A9}" type="slidenum">
              <a:rPr lang="fr-FR"/>
              <a:pPr/>
              <a:t>18</a:t>
            </a:fld>
            <a:endParaRPr lang="fr-FR"/>
          </a:p>
        </p:txBody>
      </p:sp>
      <p:sp>
        <p:nvSpPr>
          <p:cNvPr id="219138"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219139"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prstTxWarp prst="textNoShape">
              <a:avLst/>
            </a:prstTxWarp>
          </a:bodyPr>
          <a:lstStyle/>
          <a:p>
            <a:r>
              <a:rPr lang="fr-FR"/>
              <a:t>Un effondrement progressif de la vallée accompagnant un soulèvement général de l’Afrique de l’Est</a:t>
            </a:r>
          </a:p>
          <a:p>
            <a:r>
              <a:rPr lang="fr-FR"/>
              <a:t>Vue du volcan Ertale dans l’Afar éthiopien</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0C9DCFB-9BCB-0143-BC7B-655244F56E9F}" type="slidenum">
              <a:rPr lang="fr-FR"/>
              <a:pPr/>
              <a:t>19</a:t>
            </a:fld>
            <a:endParaRPr lang="fr-FR"/>
          </a:p>
        </p:txBody>
      </p:sp>
      <p:sp>
        <p:nvSpPr>
          <p:cNvPr id="9218"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9219"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prstTxWarp prst="textNoShape">
              <a:avLst/>
            </a:prstTxWarp>
          </a:bodyPr>
          <a:lstStyle/>
          <a:p>
            <a:r>
              <a:rPr lang="fr-FR"/>
              <a:t>Premières Constatations au niveau des structures d’habitat</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9356C85-8E5C-C246-A499-18C7594ECA48}" type="slidenum">
              <a:rPr lang="fr-FR"/>
              <a:pPr/>
              <a:t>20</a:t>
            </a:fld>
            <a:endParaRPr lang="fr-FR"/>
          </a:p>
        </p:txBody>
      </p:sp>
      <p:sp>
        <p:nvSpPr>
          <p:cNvPr id="11266"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1267"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prstTxWarp prst="textNoShape">
              <a:avLst/>
            </a:prstTxWarp>
          </a:bodyPr>
          <a:lstStyle/>
          <a:p>
            <a:r>
              <a:rPr lang="fr-FR"/>
              <a:t>Mise en question de l’archéologie par des observations ethno : San, Nunamiut</a:t>
            </a:r>
          </a:p>
          <a:p>
            <a:r>
              <a:rPr lang="fr-FR"/>
              <a:t>L’ethnologie s’invite en archéologie</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A344237-9BDF-A341-95A5-027A7E3C5A4F}" type="slidenum">
              <a:rPr lang="fr-FR"/>
              <a:pPr/>
              <a:t>21</a:t>
            </a:fld>
            <a:endParaRPr lang="fr-FR"/>
          </a:p>
        </p:txBody>
      </p:sp>
      <p:sp>
        <p:nvSpPr>
          <p:cNvPr id="178178"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78179"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prstTxWarp prst="textNoShape">
              <a:avLst/>
            </a:prstTxWarp>
          </a:bodyPr>
          <a:lstStyle/>
          <a:p>
            <a:endParaRPr lang="fr-F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E779CDC-59A0-CE46-ACB6-2004A7BEC8DA}" type="slidenum">
              <a:rPr lang="fr-FR"/>
              <a:pPr/>
              <a:t>22</a:t>
            </a:fld>
            <a:endParaRPr lang="fr-FR"/>
          </a:p>
        </p:txBody>
      </p:sp>
      <p:sp>
        <p:nvSpPr>
          <p:cNvPr id="50178"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50179"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prstTxWarp prst="textNoShape">
              <a:avLst/>
            </a:prstTxWarp>
          </a:bodyPr>
          <a:lstStyle/>
          <a:p>
            <a:endParaRPr lang="fr-F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2A21BAA-2323-814C-8326-6047BD70D444}" type="slidenum">
              <a:rPr lang="fr-FR"/>
              <a:pPr/>
              <a:t>23</a:t>
            </a:fld>
            <a:endParaRPr lang="fr-FR"/>
          </a:p>
        </p:txBody>
      </p:sp>
      <p:sp>
        <p:nvSpPr>
          <p:cNvPr id="15362"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5363"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prstTxWarp prst="textNoShape">
              <a:avLst/>
            </a:prstTxWarp>
          </a:bodyPr>
          <a:lstStyle/>
          <a:p>
            <a:endParaRPr lang="fr-F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548ABFB-CA37-FE4D-829A-4C7ED2E0AFBF}" type="slidenum">
              <a:rPr lang="fr-FR"/>
              <a:pPr/>
              <a:t>24</a:t>
            </a:fld>
            <a:endParaRPr lang="fr-FR"/>
          </a:p>
        </p:txBody>
      </p:sp>
      <p:sp>
        <p:nvSpPr>
          <p:cNvPr id="39938"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39939"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prstTxWarp prst="textNoShape">
              <a:avLst/>
            </a:prstTxWarp>
          </a:bodyPr>
          <a:lstStyle/>
          <a:p>
            <a:endParaRPr lang="fr-F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CC075BC-61AC-9546-B8B0-C1E50F8106E1}" type="slidenum">
              <a:rPr lang="fr-FR"/>
              <a:pPr/>
              <a:t>2</a:t>
            </a:fld>
            <a:endParaRPr lang="fr-FR"/>
          </a:p>
        </p:txBody>
      </p:sp>
      <p:sp>
        <p:nvSpPr>
          <p:cNvPr id="96258" name="Rectangle 2"/>
          <p:cNvSpPr>
            <a:spLocks noGrp="1" noRot="1" noChangeAspect="1" noChangeArrowheads="1" noTextEdit="1"/>
          </p:cNvSpPr>
          <p:nvPr>
            <p:ph type="sldImg"/>
          </p:nvPr>
        </p:nvSpPr>
        <p:spPr>
          <a:ln/>
        </p:spPr>
      </p:sp>
      <p:sp>
        <p:nvSpPr>
          <p:cNvPr id="96259" name="Rectangle 3"/>
          <p:cNvSpPr>
            <a:spLocks noGrp="1" noChangeArrowheads="1"/>
          </p:cNvSpPr>
          <p:nvPr>
            <p:ph type="body" idx="1"/>
          </p:nvPr>
        </p:nvSpPr>
        <p:spPr/>
        <p:txBody>
          <a:bodyPr/>
          <a:lstStyle/>
          <a:p>
            <a:r>
              <a:rPr lang="fr-FR"/>
              <a:t>UN RAPPE avent d’aller plus loin : L’omniprésence de l’ANALOGIE</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B40C1FA-C086-684D-B5E2-D7DA18521158}" type="slidenum">
              <a:rPr lang="fr-FR"/>
              <a:pPr/>
              <a:t>25</a:t>
            </a:fld>
            <a:endParaRPr lang="fr-FR"/>
          </a:p>
        </p:txBody>
      </p:sp>
      <p:sp>
        <p:nvSpPr>
          <p:cNvPr id="180226"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80227"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prstTxWarp prst="textNoShape">
              <a:avLst/>
            </a:prstTxWarp>
          </a:bodyPr>
          <a:lstStyle/>
          <a:p>
            <a:endParaRPr lang="fr-F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11EF265-03D1-F24C-BDAD-D597E770C2B0}" type="slidenum">
              <a:rPr lang="fr-FR"/>
              <a:pPr/>
              <a:t>26</a:t>
            </a:fld>
            <a:endParaRPr lang="fr-FR"/>
          </a:p>
        </p:txBody>
      </p:sp>
      <p:sp>
        <p:nvSpPr>
          <p:cNvPr id="182274"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82275"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prstTxWarp prst="textNoShape">
              <a:avLst/>
            </a:prstTxWarp>
          </a:bodyPr>
          <a:lstStyle/>
          <a:p>
            <a:endParaRPr lang="fr-F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C7DF4B0-8E04-284B-9ED0-35284F1E2D2E}" type="slidenum">
              <a:rPr lang="fr-FR"/>
              <a:pPr/>
              <a:t>27</a:t>
            </a:fld>
            <a:endParaRPr lang="fr-FR"/>
          </a:p>
        </p:txBody>
      </p:sp>
      <p:sp>
        <p:nvSpPr>
          <p:cNvPr id="190466"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90467"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prstTxWarp prst="textNoShape">
              <a:avLst/>
            </a:prstTxWarp>
          </a:bodyPr>
          <a:lstStyle/>
          <a:p>
            <a:endParaRPr lang="fr-F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BAF9A9D-6149-E04C-BDD5-CA594B5C7FB1}" type="slidenum">
              <a:rPr lang="fr-FR"/>
              <a:pPr/>
              <a:t>28</a:t>
            </a:fld>
            <a:endParaRPr lang="fr-FR"/>
          </a:p>
        </p:txBody>
      </p:sp>
      <p:sp>
        <p:nvSpPr>
          <p:cNvPr id="5122"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5123"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prstTxWarp prst="textNoShape">
              <a:avLst/>
            </a:prstTxWarp>
          </a:bodyPr>
          <a:lstStyle/>
          <a:p>
            <a:r>
              <a:rPr lang="fr-FR"/>
              <a:t>Vers UNE ISSUE pour l’avenir</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B740534-56CB-8F41-90A4-6C60EF4AB38B}" type="slidenum">
              <a:rPr lang="fr-FR"/>
              <a:pPr/>
              <a:t>29</a:t>
            </a:fld>
            <a:endParaRPr lang="fr-FR"/>
          </a:p>
        </p:txBody>
      </p:sp>
      <p:sp>
        <p:nvSpPr>
          <p:cNvPr id="258050"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258051"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prstTxWarp prst="textNoShape">
              <a:avLst/>
            </a:prstTxWarp>
          </a:bodyPr>
          <a:lstStyle/>
          <a:p>
            <a:r>
              <a:rPr lang="fr-FR"/>
              <a:t>Un objectif clair : la confrontation avec les populations traditionnelles, mais pas de construction méthodologique</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7FEFCAD-323B-C244-B1C1-1F339F6072D3}" type="slidenum">
              <a:rPr lang="fr-FR"/>
              <a:pPr/>
              <a:t>31</a:t>
            </a:fld>
            <a:endParaRPr lang="fr-FR"/>
          </a:p>
        </p:txBody>
      </p:sp>
      <p:sp>
        <p:nvSpPr>
          <p:cNvPr id="101378" name="Rectangle 2"/>
          <p:cNvSpPr>
            <a:spLocks noGrp="1" noRot="1" noChangeAspect="1" noChangeArrowheads="1" noTextEdit="1"/>
          </p:cNvSpPr>
          <p:nvPr>
            <p:ph type="sldImg"/>
          </p:nvPr>
        </p:nvSpPr>
        <p:spPr>
          <a:ln/>
        </p:spPr>
      </p:sp>
      <p:sp>
        <p:nvSpPr>
          <p:cNvPr id="101379" name="Rectangle 3"/>
          <p:cNvSpPr>
            <a:spLocks noGrp="1" noChangeArrowheads="1"/>
          </p:cNvSpPr>
          <p:nvPr>
            <p:ph type="body" idx="1"/>
          </p:nvPr>
        </p:nvSpPr>
        <p:spPr/>
        <p:txBody>
          <a:bodyPr/>
          <a:lstStyle/>
          <a:p>
            <a:r>
              <a:rPr lang="fr-FR"/>
              <a:t>= problématique de l’ETHNOARCHEOLOGIE</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6C5630-098B-B648-AC62-4CCF076839DA}" type="slidenum">
              <a:rPr lang="fr-FR"/>
              <a:pPr/>
              <a:t>36</a:t>
            </a:fld>
            <a:endParaRPr lang="fr-FR"/>
          </a:p>
        </p:txBody>
      </p:sp>
      <p:sp>
        <p:nvSpPr>
          <p:cNvPr id="125954"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25955"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prstTxWarp prst="textNoShape">
              <a:avLst/>
            </a:prstTxWarp>
          </a:bodyPr>
          <a:lstStyle/>
          <a:p>
            <a:r>
              <a:rPr lang="fr-FR"/>
              <a:t>12 missions : une année de présence sur le terrain</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B9E6DAD-CA7B-CA45-BBF6-003E2DDFA39B}" type="slidenum">
              <a:rPr lang="fr-FR"/>
              <a:pPr/>
              <a:t>37</a:t>
            </a:fld>
            <a:endParaRPr lang="fr-FR"/>
          </a:p>
        </p:txBody>
      </p:sp>
      <p:sp>
        <p:nvSpPr>
          <p:cNvPr id="430082" name="Rectangle 2"/>
          <p:cNvSpPr>
            <a:spLocks noGrp="1" noRot="1" noChangeAspect="1" noChangeArrowheads="1" noTextEdit="1"/>
          </p:cNvSpPr>
          <p:nvPr>
            <p:ph type="sldImg"/>
          </p:nvPr>
        </p:nvSpPr>
        <p:spPr>
          <a:ln/>
        </p:spPr>
      </p:sp>
      <p:sp>
        <p:nvSpPr>
          <p:cNvPr id="430083" name="Rectangle 3"/>
          <p:cNvSpPr>
            <a:spLocks noGrp="1" noChangeArrowheads="1"/>
          </p:cNvSpPr>
          <p:nvPr>
            <p:ph type="body" idx="1"/>
          </p:nvPr>
        </p:nvSpPr>
        <p:spPr/>
        <p:txBody>
          <a:bodyPr/>
          <a:lstStyle/>
          <a:p>
            <a:endParaRPr lang="fr-F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954CDF3-FBD8-4646-B226-441AF438C54E}" type="slidenum">
              <a:rPr lang="fr-FR"/>
              <a:pPr/>
              <a:t>38</a:t>
            </a:fld>
            <a:endParaRPr lang="fr-FR"/>
          </a:p>
        </p:txBody>
      </p:sp>
      <p:sp>
        <p:nvSpPr>
          <p:cNvPr id="108546"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08547"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prstTxWarp prst="textNoShape">
              <a:avLst/>
            </a:prstTxWarp>
          </a:bodyPr>
          <a:lstStyle/>
          <a:p>
            <a:r>
              <a:rPr lang="fr-FR"/>
              <a:t>Une démarches peu commune dans le domaine de l’ethnologie</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0D99773-26CA-7D4B-8EA5-C389018AE266}" type="slidenum">
              <a:rPr lang="fr-FR"/>
              <a:pPr/>
              <a:t>39</a:t>
            </a:fld>
            <a:endParaRPr lang="fr-FR"/>
          </a:p>
        </p:txBody>
      </p:sp>
      <p:sp>
        <p:nvSpPr>
          <p:cNvPr id="116738"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16739"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prstTxWarp prst="textNoShape">
              <a:avLst/>
            </a:prstTxWarp>
          </a:bodyPr>
          <a:lstStyle/>
          <a:p>
            <a:r>
              <a:rPr lang="fr-FR"/>
              <a:t>Les fondements des réseaux de communication concernant les poteries.</a:t>
            </a:r>
          </a:p>
          <a:p>
            <a:r>
              <a:rPr lang="fr-FR"/>
              <a:t>Mariages : mise en place de la zone de production</a:t>
            </a:r>
          </a:p>
          <a:p>
            <a:r>
              <a:rPr lang="fr-FR"/>
              <a:t>Marchés : mise en place des réseaux de distribution</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A846BF9-1B11-0D48-8372-B98F7D9E53DB}" type="slidenum">
              <a:rPr lang="fr-FR"/>
              <a:pPr/>
              <a:t>3</a:t>
            </a:fld>
            <a:endParaRPr lang="fr-FR"/>
          </a:p>
        </p:txBody>
      </p:sp>
      <p:sp>
        <p:nvSpPr>
          <p:cNvPr id="120834" name="Rectangle 2"/>
          <p:cNvSpPr>
            <a:spLocks noGrp="1" noRot="1" noChangeAspect="1" noChangeArrowheads="1" noTextEdit="1"/>
          </p:cNvSpPr>
          <p:nvPr>
            <p:ph type="sldImg"/>
          </p:nvPr>
        </p:nvSpPr>
        <p:spPr>
          <a:ln/>
        </p:spPr>
      </p:sp>
      <p:sp>
        <p:nvSpPr>
          <p:cNvPr id="120835" name="Rectangle 3"/>
          <p:cNvSpPr>
            <a:spLocks noGrp="1" noChangeArrowheads="1"/>
          </p:cNvSpPr>
          <p:nvPr>
            <p:ph type="body" idx="1"/>
          </p:nvPr>
        </p:nvSpPr>
        <p:spPr/>
        <p:txBody>
          <a:bodyPr/>
          <a:lstStyle/>
          <a:p>
            <a:endParaRPr lang="fr-FR"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5B2479D-64B0-3440-8110-A2D0802BC719}" type="slidenum">
              <a:rPr lang="fr-FR"/>
              <a:pPr/>
              <a:t>40</a:t>
            </a:fld>
            <a:endParaRPr lang="fr-FR"/>
          </a:p>
        </p:txBody>
      </p:sp>
      <p:sp>
        <p:nvSpPr>
          <p:cNvPr id="120834"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20835"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prstTxWarp prst="textNoShape">
              <a:avLst/>
            </a:prstTxWarp>
          </a:bodyPr>
          <a:lstStyle/>
          <a:p>
            <a:endParaRPr lang="fr-F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E2CC6F5-99B5-D248-BA66-F718FD9AA5E2}" type="slidenum">
              <a:rPr lang="fr-FR"/>
              <a:pPr/>
              <a:t>41</a:t>
            </a:fld>
            <a:endParaRPr lang="fr-FR"/>
          </a:p>
        </p:txBody>
      </p:sp>
      <p:sp>
        <p:nvSpPr>
          <p:cNvPr id="262146"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262147"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prstTxWarp prst="textNoShape">
              <a:avLst/>
            </a:prstTxWarp>
          </a:bodyPr>
          <a:lstStyle/>
          <a:p>
            <a:r>
              <a:rPr lang="fr-FR"/>
              <a:t>La part des acheteurs</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50A584C-B2A2-014F-BFDC-478C61E601A7}" type="slidenum">
              <a:rPr lang="fr-FR"/>
              <a:pPr/>
              <a:t>42</a:t>
            </a:fld>
            <a:endParaRPr lang="fr-FR"/>
          </a:p>
        </p:txBody>
      </p:sp>
      <p:sp>
        <p:nvSpPr>
          <p:cNvPr id="122882"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22883"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prstTxWarp prst="textNoShape">
              <a:avLst/>
            </a:prstTxWarp>
          </a:bodyPr>
          <a:lstStyle/>
          <a:p>
            <a:r>
              <a:rPr lang="fr-FR"/>
              <a:t>Dessin et enqu</a:t>
            </a:r>
            <a:r>
              <a:rPr lang="fr-FR" altLang="ja-JP"/>
              <a:t>ête. Pas de prélèvement des poteries</a:t>
            </a:r>
          </a:p>
          <a:p>
            <a:r>
              <a:rPr lang="fr-FR" altLang="ja-JP"/>
              <a:t>3 questions : 1. existe-t-il des groupements humains que l’on  peut qualifier d’ethnie ?</a:t>
            </a:r>
          </a:p>
          <a:p>
            <a:r>
              <a:rPr lang="fr-FR" altLang="ja-JP"/>
              <a:t>2. Existe-t-il des traditions céramiques</a:t>
            </a:r>
          </a:p>
          <a:p>
            <a:r>
              <a:rPr lang="fr-FR" altLang="ja-JP"/>
              <a:t>3. Quels mécanismes permettant d’établir des relations ?</a:t>
            </a:r>
            <a:endParaRPr lang="fr-F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0FF24BD-E150-B348-B1B7-0C4694B4FFFA}" type="slidenum">
              <a:rPr lang="fr-FR"/>
              <a:pPr/>
              <a:t>43</a:t>
            </a:fld>
            <a:endParaRPr lang="fr-FR"/>
          </a:p>
        </p:txBody>
      </p:sp>
      <p:sp>
        <p:nvSpPr>
          <p:cNvPr id="107522"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07523"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prstTxWarp prst="textNoShape">
              <a:avLst/>
            </a:prstTxWarp>
          </a:bodyPr>
          <a:lstStyle/>
          <a:p>
            <a:endParaRPr lang="fr-FR"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8635677-E956-A840-9243-1B1D01F9E950}" type="slidenum">
              <a:rPr lang="fr-FR"/>
              <a:pPr/>
              <a:t>44</a:t>
            </a:fld>
            <a:endParaRPr lang="fr-FR"/>
          </a:p>
        </p:txBody>
      </p:sp>
      <p:sp>
        <p:nvSpPr>
          <p:cNvPr id="31746"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31747"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prstTxWarp prst="textNoShape">
              <a:avLst/>
            </a:prstTxWarp>
          </a:bodyPr>
          <a:lstStyle/>
          <a:p>
            <a:endParaRPr lang="fr-F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DECBFAB-1DE8-A84A-8158-2C79291A43B7}" type="slidenum">
              <a:rPr lang="fr-FR"/>
              <a:pPr/>
              <a:t>45</a:t>
            </a:fld>
            <a:endParaRPr lang="fr-FR"/>
          </a:p>
        </p:txBody>
      </p:sp>
      <p:sp>
        <p:nvSpPr>
          <p:cNvPr id="130050"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30051"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prstTxWarp prst="textNoShape">
              <a:avLst/>
            </a:prstTxWarp>
          </a:bodyPr>
          <a:lstStyle/>
          <a:p>
            <a:endParaRPr lang="fr-F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56E09FC-BE99-C441-8A18-5C8457C8D37B}" type="slidenum">
              <a:rPr lang="fr-FR"/>
              <a:pPr/>
              <a:t>46</a:t>
            </a:fld>
            <a:endParaRPr lang="fr-FR"/>
          </a:p>
        </p:txBody>
      </p:sp>
      <p:sp>
        <p:nvSpPr>
          <p:cNvPr id="132098"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32099"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prstTxWarp prst="textNoShape">
              <a:avLst/>
            </a:prstTxWarp>
          </a:bodyPr>
          <a:lstStyle/>
          <a:p>
            <a:endParaRPr lang="fr-F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F8AF1FA-D9A5-7B45-8973-084FE11C606C}" type="slidenum">
              <a:rPr lang="fr-FR"/>
              <a:pPr/>
              <a:t>47</a:t>
            </a:fld>
            <a:endParaRPr lang="fr-FR"/>
          </a:p>
        </p:txBody>
      </p:sp>
      <p:sp>
        <p:nvSpPr>
          <p:cNvPr id="251906" name="Rectangle 1026"/>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251907" name="Rectangle 1027"/>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prstTxWarp prst="textNoShape">
              <a:avLst/>
            </a:prstTxWarp>
          </a:bodyPr>
          <a:lstStyle/>
          <a:p>
            <a:endParaRPr lang="fr-F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A6FB01A-0807-8A41-8319-A057C31547A3}" type="slidenum">
              <a:rPr lang="fr-FR"/>
              <a:pPr/>
              <a:t>48</a:t>
            </a:fld>
            <a:endParaRPr lang="fr-FR"/>
          </a:p>
        </p:txBody>
      </p:sp>
      <p:sp>
        <p:nvSpPr>
          <p:cNvPr id="253954" name="Rectangle 1026"/>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253955" name="Rectangle 1027"/>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prstTxWarp prst="textNoShape">
              <a:avLst/>
            </a:prstTxWarp>
          </a:bodyPr>
          <a:lstStyle/>
          <a:p>
            <a:r>
              <a:rPr lang="fr-FR"/>
              <a:t>Généralement des femmes de castes mariées à des forgerons oou à d’autres castes (Peul). Donc pas de caste spécifi</a:t>
            </a:r>
            <a:r>
              <a:rPr lang="fr-FR" altLang="ja-JP"/>
              <a:t>que.</a:t>
            </a:r>
          </a:p>
          <a:p>
            <a:r>
              <a:rPr lang="fr-FR" altLang="ja-JP"/>
              <a:t>Exception : paysans dogon</a:t>
            </a:r>
            <a:endParaRPr lang="fr-F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939E935-08DA-614F-9ED9-CFA01B8E1202}" type="slidenum">
              <a:rPr lang="fr-FR"/>
              <a:pPr/>
              <a:t>49</a:t>
            </a:fld>
            <a:endParaRPr lang="fr-FR"/>
          </a:p>
        </p:txBody>
      </p:sp>
      <p:sp>
        <p:nvSpPr>
          <p:cNvPr id="153602" name="Rectangle 1026"/>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53603" name="Rectangle 1027"/>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prstTxWarp prst="textNoShape">
              <a:avLst/>
            </a:prstTxWarp>
          </a:bodyPr>
          <a:lstStyle/>
          <a:p>
            <a:endParaRPr lang="fr-F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2431ED1-7B53-DA4B-B5DC-DC0C4858CB80}" type="slidenum">
              <a:rPr lang="fr-FR"/>
              <a:pPr/>
              <a:t>4</a:t>
            </a:fld>
            <a:endParaRPr lang="fr-FR"/>
          </a:p>
        </p:txBody>
      </p:sp>
      <p:sp>
        <p:nvSpPr>
          <p:cNvPr id="138242" name="Rectangle 2"/>
          <p:cNvSpPr>
            <a:spLocks noGrp="1" noRot="1" noChangeAspect="1" noChangeArrowheads="1" noTextEdit="1"/>
          </p:cNvSpPr>
          <p:nvPr>
            <p:ph type="sldImg"/>
          </p:nvPr>
        </p:nvSpPr>
        <p:spPr>
          <a:ln/>
        </p:spPr>
      </p:sp>
      <p:sp>
        <p:nvSpPr>
          <p:cNvPr id="138243" name="Rectangle 3"/>
          <p:cNvSpPr>
            <a:spLocks noGrp="1" noChangeArrowheads="1"/>
          </p:cNvSpPr>
          <p:nvPr>
            <p:ph type="body" idx="1"/>
          </p:nvPr>
        </p:nvSpPr>
        <p:spPr/>
        <p:txBody>
          <a:bodyPr/>
          <a:lstStyle/>
          <a:p>
            <a:endParaRPr lang="fr-F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61A9DC7-6B1F-D64B-9209-8538BD5543FB}" type="slidenum">
              <a:rPr lang="fr-FR"/>
              <a:pPr/>
              <a:t>50</a:t>
            </a:fld>
            <a:endParaRPr lang="fr-FR"/>
          </a:p>
        </p:txBody>
      </p:sp>
      <p:sp>
        <p:nvSpPr>
          <p:cNvPr id="155650"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55651"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prstTxWarp prst="textNoShape">
              <a:avLst/>
            </a:prstTxWarp>
          </a:bodyPr>
          <a:lstStyle/>
          <a:p>
            <a:endParaRPr lang="fr-F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B8094BE-7355-F849-A061-C0B49CBEAC6D}" type="slidenum">
              <a:rPr lang="fr-FR"/>
              <a:pPr/>
              <a:t>51</a:t>
            </a:fld>
            <a:endParaRPr lang="fr-FR"/>
          </a:p>
        </p:txBody>
      </p:sp>
      <p:sp>
        <p:nvSpPr>
          <p:cNvPr id="151554"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51555"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prstTxWarp prst="textNoShape">
              <a:avLst/>
            </a:prstTxWarp>
          </a:bodyPr>
          <a:lstStyle/>
          <a:p>
            <a:endParaRPr lang="fr-F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E1E376C-09B9-0B45-979B-69C5882C7680}" type="slidenum">
              <a:rPr lang="fr-FR"/>
              <a:pPr/>
              <a:t>52</a:t>
            </a:fld>
            <a:endParaRPr lang="fr-FR"/>
          </a:p>
        </p:txBody>
      </p:sp>
      <p:sp>
        <p:nvSpPr>
          <p:cNvPr id="165890"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65891"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prstTxWarp prst="textNoShape">
              <a:avLst/>
            </a:prstTxWarp>
          </a:bodyPr>
          <a:lstStyle/>
          <a:p>
            <a:endParaRPr lang="fr-F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870F075-EAC0-2745-8B5D-1A0B9CA7D052}" type="slidenum">
              <a:rPr lang="fr-FR"/>
              <a:pPr/>
              <a:t>53</a:t>
            </a:fld>
            <a:endParaRPr lang="fr-FR"/>
          </a:p>
        </p:txBody>
      </p:sp>
      <p:sp>
        <p:nvSpPr>
          <p:cNvPr id="167938"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67939"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prstTxWarp prst="textNoShape">
              <a:avLst/>
            </a:prstTxWarp>
          </a:bodyPr>
          <a:lstStyle/>
          <a:p>
            <a:endParaRPr lang="fr-F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869E7AFB-E358-FB45-B27F-8A905D7C2AFC}" type="slidenum">
              <a:rPr lang="fr-FR" smtClean="0"/>
              <a:pPr/>
              <a:t>54</a:t>
            </a:fld>
            <a:endParaRPr lang="fr-F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C1DAF67-8CE0-8E44-B7E4-B5ECD245C6BA}" type="slidenum">
              <a:rPr lang="fr-FR"/>
              <a:pPr/>
              <a:t>58</a:t>
            </a:fld>
            <a:endParaRPr lang="fr-FR"/>
          </a:p>
        </p:txBody>
      </p:sp>
      <p:sp>
        <p:nvSpPr>
          <p:cNvPr id="172034"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72035"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prstTxWarp prst="textNoShape">
              <a:avLst/>
            </a:prstTxWarp>
          </a:bodyPr>
          <a:lstStyle/>
          <a:p>
            <a:endParaRPr lang="fr-F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7734B40-5C3C-C541-B7E4-0C762C1BBE16}" type="slidenum">
              <a:rPr lang="fr-FR"/>
              <a:pPr/>
              <a:t>59</a:t>
            </a:fld>
            <a:endParaRPr lang="fr-FR"/>
          </a:p>
        </p:txBody>
      </p:sp>
      <p:sp>
        <p:nvSpPr>
          <p:cNvPr id="270338"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270339"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prstTxWarp prst="textNoShape">
              <a:avLst/>
            </a:prstTxWarp>
          </a:bodyPr>
          <a:lstStyle/>
          <a:p>
            <a:endParaRPr lang="fr-F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56DA114-FC0B-E044-96BE-4609DD77CF98}" type="slidenum">
              <a:rPr lang="fr-FR"/>
              <a:pPr/>
              <a:t>60</a:t>
            </a:fld>
            <a:endParaRPr lang="fr-FR"/>
          </a:p>
        </p:txBody>
      </p:sp>
      <p:sp>
        <p:nvSpPr>
          <p:cNvPr id="163842" name="Rectangle 1026"/>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63843" name="Rectangle 1027"/>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prstTxWarp prst="textNoShape">
              <a:avLst/>
            </a:prstTxWarp>
          </a:bodyPr>
          <a:lstStyle/>
          <a:p>
            <a:endParaRPr lang="fr-F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492C34C-C750-7C47-825E-AFA76CC5802C}" type="slidenum">
              <a:rPr lang="fr-FR"/>
              <a:pPr/>
              <a:t>61</a:t>
            </a:fld>
            <a:endParaRPr lang="fr-FR"/>
          </a:p>
        </p:txBody>
      </p:sp>
      <p:sp>
        <p:nvSpPr>
          <p:cNvPr id="13314"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3315"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prstTxWarp prst="textNoShape">
              <a:avLst/>
            </a:prstTxWarp>
          </a:bodyPr>
          <a:lstStyle/>
          <a:p>
            <a:endParaRPr lang="fr-F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43F5795-A898-C347-AE9F-3666C37777D2}" type="slidenum">
              <a:rPr lang="fr-FR"/>
              <a:pPr/>
              <a:t>63</a:t>
            </a:fld>
            <a:endParaRPr lang="fr-FR"/>
          </a:p>
        </p:txBody>
      </p:sp>
      <p:sp>
        <p:nvSpPr>
          <p:cNvPr id="39938" name="Rectangle 1026"/>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39939" name="Rectangle 1027"/>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prstTxWarp prst="textNoShape">
              <a:avLst/>
            </a:prstTxWarp>
          </a:bodyPr>
          <a:lstStyle/>
          <a:p>
            <a:endParaRPr lang="fr-F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101C075-6DE3-9641-AD8A-84DE23B6FCFB}" type="slidenum">
              <a:rPr lang="fr-FR"/>
              <a:pPr/>
              <a:t>5</a:t>
            </a:fld>
            <a:endParaRPr lang="fr-FR"/>
          </a:p>
        </p:txBody>
      </p:sp>
      <p:sp>
        <p:nvSpPr>
          <p:cNvPr id="140290" name="Rectangle 2"/>
          <p:cNvSpPr>
            <a:spLocks noGrp="1" noRot="1" noChangeAspect="1" noChangeArrowheads="1" noTextEdit="1"/>
          </p:cNvSpPr>
          <p:nvPr>
            <p:ph type="sldImg"/>
          </p:nvPr>
        </p:nvSpPr>
        <p:spPr>
          <a:ln/>
        </p:spPr>
      </p:sp>
      <p:sp>
        <p:nvSpPr>
          <p:cNvPr id="140291" name="Rectangle 3"/>
          <p:cNvSpPr>
            <a:spLocks noGrp="1" noChangeArrowheads="1"/>
          </p:cNvSpPr>
          <p:nvPr>
            <p:ph type="body" idx="1"/>
          </p:nvPr>
        </p:nvSpPr>
        <p:spPr/>
        <p:txBody>
          <a:bodyPr/>
          <a:lstStyle/>
          <a:p>
            <a:endParaRPr lang="fr-F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715B9E7-A075-714A-9EAB-43DC38859C63}" type="slidenum">
              <a:rPr lang="fr-FR"/>
              <a:pPr/>
              <a:t>64</a:t>
            </a:fld>
            <a:endParaRPr lang="fr-FR"/>
          </a:p>
        </p:txBody>
      </p:sp>
      <p:sp>
        <p:nvSpPr>
          <p:cNvPr id="84994"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84995"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prstTxWarp prst="textNoShape">
              <a:avLst/>
            </a:prstTxWarp>
          </a:bodyPr>
          <a:lstStyle/>
          <a:p>
            <a:endParaRPr lang="fr-F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C943BD9-67C2-B14B-B260-F84A2C0CD75A}" type="slidenum">
              <a:rPr lang="fr-FR"/>
              <a:pPr/>
              <a:t>65</a:t>
            </a:fld>
            <a:endParaRPr lang="fr-FR"/>
          </a:p>
        </p:txBody>
      </p:sp>
      <p:sp>
        <p:nvSpPr>
          <p:cNvPr id="239618" name="Rectangle 2"/>
          <p:cNvSpPr>
            <a:spLocks noGrp="1" noRot="1" noChangeAspect="1" noChangeArrowheads="1" noTextEdit="1"/>
          </p:cNvSpPr>
          <p:nvPr>
            <p:ph type="sldImg"/>
          </p:nvPr>
        </p:nvSpPr>
        <p:spPr>
          <a:ln/>
        </p:spPr>
      </p:sp>
      <p:sp>
        <p:nvSpPr>
          <p:cNvPr id="239619" name="Rectangle 3"/>
          <p:cNvSpPr>
            <a:spLocks noGrp="1" noChangeArrowheads="1"/>
          </p:cNvSpPr>
          <p:nvPr>
            <p:ph type="body" idx="1"/>
          </p:nvPr>
        </p:nvSpPr>
        <p:spPr/>
        <p:txBody>
          <a:bodyPr/>
          <a:lstStyle/>
          <a:p>
            <a:endParaRPr lang="fr-F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C0681D6-FB04-AD40-88A9-C6DB98269BAA}" type="slidenum">
              <a:rPr lang="fr-FR"/>
              <a:pPr/>
              <a:t>66</a:t>
            </a:fld>
            <a:endParaRPr lang="fr-FR"/>
          </a:p>
        </p:txBody>
      </p:sp>
      <p:sp>
        <p:nvSpPr>
          <p:cNvPr id="241666" name="Rectangle 2"/>
          <p:cNvSpPr>
            <a:spLocks noGrp="1" noRot="1" noChangeAspect="1" noChangeArrowheads="1" noTextEdit="1"/>
          </p:cNvSpPr>
          <p:nvPr>
            <p:ph type="sldImg"/>
          </p:nvPr>
        </p:nvSpPr>
        <p:spPr>
          <a:ln/>
        </p:spPr>
      </p:sp>
      <p:sp>
        <p:nvSpPr>
          <p:cNvPr id="241667" name="Rectangle 3"/>
          <p:cNvSpPr>
            <a:spLocks noGrp="1" noChangeArrowheads="1"/>
          </p:cNvSpPr>
          <p:nvPr>
            <p:ph type="body" idx="1"/>
          </p:nvPr>
        </p:nvSpPr>
        <p:spPr/>
        <p:txBody>
          <a:bodyPr/>
          <a:lstStyle/>
          <a:p>
            <a:endParaRPr lang="fr-F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86DC888-5EB6-6C4A-91ED-685B3B594644}" type="slidenum">
              <a:rPr lang="fr-FR"/>
              <a:pPr/>
              <a:t>67</a:t>
            </a:fld>
            <a:endParaRPr lang="fr-FR"/>
          </a:p>
        </p:txBody>
      </p:sp>
      <p:sp>
        <p:nvSpPr>
          <p:cNvPr id="243714"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243715"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prstTxWarp prst="textNoShape">
              <a:avLst/>
            </a:prstTxWarp>
          </a:bodyPr>
          <a:lstStyle/>
          <a:p>
            <a:endParaRPr lang="fr-F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8D81E6A-EB6B-8D45-84EB-2525C523CAA0}" type="slidenum">
              <a:rPr lang="fr-FR"/>
              <a:pPr/>
              <a:t>68</a:t>
            </a:fld>
            <a:endParaRPr lang="fr-FR"/>
          </a:p>
        </p:txBody>
      </p:sp>
      <p:sp>
        <p:nvSpPr>
          <p:cNvPr id="245762" name="Rectangle 2"/>
          <p:cNvSpPr>
            <a:spLocks noGrp="1" noRot="1" noChangeAspect="1" noChangeArrowheads="1" noTextEdit="1"/>
          </p:cNvSpPr>
          <p:nvPr>
            <p:ph type="sldImg"/>
          </p:nvPr>
        </p:nvSpPr>
        <p:spPr>
          <a:ln/>
        </p:spPr>
      </p:sp>
      <p:sp>
        <p:nvSpPr>
          <p:cNvPr id="245763" name="Rectangle 3"/>
          <p:cNvSpPr>
            <a:spLocks noGrp="1" noChangeArrowheads="1"/>
          </p:cNvSpPr>
          <p:nvPr>
            <p:ph type="body" idx="1"/>
          </p:nvPr>
        </p:nvSpPr>
        <p:spPr/>
        <p:txBody>
          <a:bodyPr/>
          <a:lstStyle/>
          <a:p>
            <a:endParaRPr lang="fr-F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A4CD6D2-EB71-304D-BD5B-DEC9AADA2CC8}" type="slidenum">
              <a:rPr lang="fr-FR"/>
              <a:pPr/>
              <a:t>69</a:t>
            </a:fld>
            <a:endParaRPr lang="fr-FR"/>
          </a:p>
        </p:txBody>
      </p:sp>
      <p:sp>
        <p:nvSpPr>
          <p:cNvPr id="182274" name="Rectangle 2"/>
          <p:cNvSpPr>
            <a:spLocks noGrp="1" noRot="1" noChangeAspect="1" noChangeArrowheads="1" noTextEdit="1"/>
          </p:cNvSpPr>
          <p:nvPr>
            <p:ph type="sldImg"/>
          </p:nvPr>
        </p:nvSpPr>
        <p:spPr>
          <a:ln/>
        </p:spPr>
      </p:sp>
      <p:sp>
        <p:nvSpPr>
          <p:cNvPr id="182275" name="Rectangle 3"/>
          <p:cNvSpPr>
            <a:spLocks noGrp="1" noChangeArrowheads="1"/>
          </p:cNvSpPr>
          <p:nvPr>
            <p:ph type="body" idx="1"/>
          </p:nvPr>
        </p:nvSpPr>
        <p:spPr/>
        <p:txBody>
          <a:bodyPr/>
          <a:lstStyle/>
          <a:p>
            <a:endParaRPr lang="fr-F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E4200AE-908D-5744-8EB1-1F5E79C72A38}" type="slidenum">
              <a:rPr lang="fr-FR"/>
              <a:pPr/>
              <a:t>70</a:t>
            </a:fld>
            <a:endParaRPr lang="fr-FR"/>
          </a:p>
        </p:txBody>
      </p:sp>
      <p:sp>
        <p:nvSpPr>
          <p:cNvPr id="11266"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1267"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prstTxWarp prst="textNoShape">
              <a:avLst/>
            </a:prstTxWarp>
          </a:bodyPr>
          <a:lstStyle/>
          <a:p>
            <a:endParaRPr lang="fr-FR" dirty="0"/>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932D3E2-F14E-5D4D-8C61-B367B3A6D6BE}" type="slidenum">
              <a:rPr lang="fr-FR"/>
              <a:pPr/>
              <a:t>71</a:t>
            </a:fld>
            <a:endParaRPr lang="fr-FR"/>
          </a:p>
        </p:txBody>
      </p:sp>
      <p:sp>
        <p:nvSpPr>
          <p:cNvPr id="44034"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4035"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prstTxWarp prst="textNoShape">
              <a:avLst/>
            </a:prstTxWarp>
          </a:bodyPr>
          <a:lstStyle/>
          <a:p>
            <a:endParaRPr lang="fr-F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709EA97-5EB3-0D4B-A679-1048652CD1A6}" type="slidenum">
              <a:rPr lang="fr-FR"/>
              <a:pPr/>
              <a:t>72</a:t>
            </a:fld>
            <a:endParaRPr lang="fr-FR"/>
          </a:p>
        </p:txBody>
      </p:sp>
      <p:sp>
        <p:nvSpPr>
          <p:cNvPr id="268290"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268291"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prstTxWarp prst="textNoShape">
              <a:avLst/>
            </a:prstTxWarp>
          </a:bodyPr>
          <a:lstStyle/>
          <a:p>
            <a:endParaRPr lang="fr-F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6A5556B-8FD6-F046-B815-012CA423527A}" type="slidenum">
              <a:rPr lang="fr-FR"/>
              <a:pPr/>
              <a:t>73</a:t>
            </a:fld>
            <a:endParaRPr lang="fr-FR"/>
          </a:p>
        </p:txBody>
      </p:sp>
      <p:sp>
        <p:nvSpPr>
          <p:cNvPr id="5122"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5123"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prstTxWarp prst="textNoShape">
              <a:avLst/>
            </a:prstTxWarp>
          </a:bodyPr>
          <a:lstStyle/>
          <a:p>
            <a:endParaRPr lang="fr-F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6737264-C811-A84B-B3E2-6A93E4F0026C}" type="slidenum">
              <a:rPr lang="fr-FR"/>
              <a:pPr/>
              <a:t>6</a:t>
            </a:fld>
            <a:endParaRPr lang="fr-FR"/>
          </a:p>
        </p:txBody>
      </p:sp>
      <p:sp>
        <p:nvSpPr>
          <p:cNvPr id="141314" name="Rectangle 2"/>
          <p:cNvSpPr>
            <a:spLocks noGrp="1" noRot="1" noChangeAspect="1" noChangeArrowheads="1" noTextEdit="1"/>
          </p:cNvSpPr>
          <p:nvPr>
            <p:ph type="sldImg"/>
          </p:nvPr>
        </p:nvSpPr>
        <p:spPr>
          <a:ln/>
        </p:spPr>
      </p:sp>
      <p:sp>
        <p:nvSpPr>
          <p:cNvPr id="141315" name="Rectangle 3"/>
          <p:cNvSpPr>
            <a:spLocks noGrp="1" noChangeArrowheads="1"/>
          </p:cNvSpPr>
          <p:nvPr>
            <p:ph type="body" idx="1"/>
          </p:nvPr>
        </p:nvSpPr>
        <p:spPr/>
        <p:txBody>
          <a:bodyPr/>
          <a:lstStyle/>
          <a:p>
            <a:endParaRPr lang="fr-F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4F5DC52-DD44-4B46-9F8D-710672235A1D}" type="slidenum">
              <a:rPr lang="fr-FR"/>
              <a:pPr/>
              <a:t>74</a:t>
            </a:fld>
            <a:endParaRPr lang="fr-FR"/>
          </a:p>
        </p:txBody>
      </p:sp>
      <p:sp>
        <p:nvSpPr>
          <p:cNvPr id="247810"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247811"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prstTxWarp prst="textNoShape">
              <a:avLst/>
            </a:prstTxWarp>
          </a:bodyPr>
          <a:lstStyle/>
          <a:p>
            <a:endParaRPr lang="fr-F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12BC562-BFF9-E844-9238-98A4CD344375}" type="slidenum">
              <a:rPr lang="fr-FR"/>
              <a:pPr/>
              <a:t>76</a:t>
            </a:fld>
            <a:endParaRPr lang="fr-FR"/>
          </a:p>
        </p:txBody>
      </p:sp>
      <p:sp>
        <p:nvSpPr>
          <p:cNvPr id="235522"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235523"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prstTxWarp prst="textNoShape">
              <a:avLst/>
            </a:prstTxWarp>
          </a:bodyPr>
          <a:lstStyle/>
          <a:p>
            <a:endParaRPr lang="fr-F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50B587A-7EB8-4748-940F-E379BF431446}" type="slidenum">
              <a:rPr lang="fr-FR"/>
              <a:pPr/>
              <a:t>77</a:t>
            </a:fld>
            <a:endParaRPr lang="fr-FR"/>
          </a:p>
        </p:txBody>
      </p:sp>
      <p:sp>
        <p:nvSpPr>
          <p:cNvPr id="52226"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52227"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prstTxWarp prst="textNoShape">
              <a:avLst/>
            </a:prstTxWarp>
          </a:bodyPr>
          <a:lstStyle/>
          <a:p>
            <a:endParaRPr lang="fr-F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66DAB9A-5893-B747-B944-59BD1810C141}" type="slidenum">
              <a:rPr lang="fr-FR"/>
              <a:pPr/>
              <a:t>78</a:t>
            </a:fld>
            <a:endParaRPr lang="fr-FR"/>
          </a:p>
        </p:txBody>
      </p:sp>
      <p:sp>
        <p:nvSpPr>
          <p:cNvPr id="221186"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221187"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prstTxWarp prst="textNoShape">
              <a:avLst/>
            </a:prstTxWarp>
          </a:bodyPr>
          <a:lstStyle/>
          <a:p>
            <a:endParaRPr lang="fr-F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87844CA-AA0E-014E-9BB9-D9422857BA63}" type="slidenum">
              <a:rPr lang="fr-FR"/>
              <a:pPr/>
              <a:t>79</a:t>
            </a:fld>
            <a:endParaRPr lang="fr-FR"/>
          </a:p>
        </p:txBody>
      </p:sp>
      <p:sp>
        <p:nvSpPr>
          <p:cNvPr id="60418"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60419"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prstTxWarp prst="textNoShape">
              <a:avLst/>
            </a:prstTxWarp>
          </a:bodyPr>
          <a:lstStyle/>
          <a:p>
            <a:r>
              <a:rPr lang="en-GB"/>
              <a:t>La répartition des techniques de façonnage montre…</a:t>
            </a: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1F4C5E3-56BA-8B48-B679-94CB7259E614}" type="slidenum">
              <a:rPr lang="fr-FR"/>
              <a:pPr/>
              <a:t>80</a:t>
            </a:fld>
            <a:endParaRPr lang="fr-FR"/>
          </a:p>
        </p:txBody>
      </p:sp>
      <p:sp>
        <p:nvSpPr>
          <p:cNvPr id="215042"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215043"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prstTxWarp prst="textNoShape">
              <a:avLst/>
            </a:prstTxWarp>
          </a:bodyPr>
          <a:lstStyle/>
          <a:p>
            <a:r>
              <a:rPr lang="en-GB"/>
              <a:t>La confrontation des données synchroniques et diachroniques m’a permis d’esquisser un modèle d’évolution des traditions céramiquesen 2 temps, avec une précision croissante.</a:t>
            </a:r>
          </a:p>
          <a:p>
            <a:r>
              <a:rPr lang="en-GB"/>
              <a:t>Décors roulés de gauche à droite : 1. cordelette torsadée/fibre plate pliée. 2. Cordelette tressée simple/double, 3. Tresse simple/double</a:t>
            </a: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BA4DD1E-0F62-8542-A49A-8A10311B93AF}" type="slidenum">
              <a:rPr lang="fr-FR"/>
              <a:pPr/>
              <a:t>81</a:t>
            </a:fld>
            <a:endParaRPr lang="fr-FR"/>
          </a:p>
        </p:txBody>
      </p:sp>
      <p:sp>
        <p:nvSpPr>
          <p:cNvPr id="68610"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68611"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prstTxWarp prst="textNoShape">
              <a:avLst/>
            </a:prstTxWarp>
          </a:bodyPr>
          <a:lstStyle/>
          <a:p>
            <a:r>
              <a:rPr lang="en-GB"/>
              <a:t>La confrontation des données synchroniques et diachroniques m’a permis d’esquisser un modèle d’évolution des traditions céramiquesen 2 temps, avec une précision croissante.</a:t>
            </a:r>
          </a:p>
          <a:p>
            <a:r>
              <a:rPr lang="en-GB"/>
              <a:t>Avant le 13/15e s., les groupes de caractéristiques matérielles peuvent </a:t>
            </a:r>
            <a:r>
              <a:rPr lang="en-GB" altLang="ja-JP"/>
              <a:t>être corrélées à 3 familles linguistiques</a:t>
            </a:r>
            <a:endParaRPr lang="en-GB"/>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DDF0985-C775-9541-B13F-E6AAE9549C3A}" type="slidenum">
              <a:rPr lang="fr-FR"/>
              <a:pPr/>
              <a:t>84</a:t>
            </a:fld>
            <a:endParaRPr lang="fr-FR"/>
          </a:p>
        </p:txBody>
      </p:sp>
      <p:sp>
        <p:nvSpPr>
          <p:cNvPr id="121858" name="Rectangle 2"/>
          <p:cNvSpPr>
            <a:spLocks noGrp="1" noRot="1" noChangeAspect="1" noChangeArrowheads="1" noTextEdit="1"/>
          </p:cNvSpPr>
          <p:nvPr>
            <p:ph type="sldImg"/>
          </p:nvPr>
        </p:nvSpPr>
        <p:spPr>
          <a:ln/>
        </p:spPr>
      </p:sp>
      <p:sp>
        <p:nvSpPr>
          <p:cNvPr id="121859" name="Rectangle 3"/>
          <p:cNvSpPr>
            <a:spLocks noGrp="1" noChangeArrowheads="1"/>
          </p:cNvSpPr>
          <p:nvPr>
            <p:ph type="body" idx="1"/>
          </p:nvPr>
        </p:nvSpPr>
        <p:spPr/>
        <p:txBody>
          <a:bodyPr/>
          <a:lstStyle/>
          <a:p>
            <a:endParaRPr lang="fr-FR"/>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3698566-C8A5-DA43-9509-0390DE99E467}" type="slidenum">
              <a:rPr lang="fr-FR"/>
              <a:pPr/>
              <a:t>85</a:t>
            </a:fld>
            <a:endParaRPr lang="fr-FR"/>
          </a:p>
        </p:txBody>
      </p:sp>
      <p:sp>
        <p:nvSpPr>
          <p:cNvPr id="66562"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66563"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prstTxWarp prst="textNoShape">
              <a:avLst/>
            </a:prstTxWarp>
          </a:bodyPr>
          <a:lstStyle/>
          <a:p>
            <a:r>
              <a:rPr lang="en-GB" dirty="0"/>
              <a:t>Il </a:t>
            </a:r>
            <a:r>
              <a:rPr lang="en-GB" dirty="0" err="1"/>
              <a:t>est</a:t>
            </a:r>
            <a:r>
              <a:rPr lang="en-GB" dirty="0"/>
              <a:t> </a:t>
            </a:r>
            <a:r>
              <a:rPr lang="en-GB" dirty="0" err="1"/>
              <a:t>intéressant</a:t>
            </a:r>
            <a:r>
              <a:rPr lang="en-GB" dirty="0"/>
              <a:t> de </a:t>
            </a:r>
            <a:r>
              <a:rPr lang="en-GB" dirty="0" err="1"/>
              <a:t>voir</a:t>
            </a:r>
            <a:r>
              <a:rPr lang="en-GB" dirty="0"/>
              <a:t> </a:t>
            </a:r>
            <a:r>
              <a:rPr lang="en-GB" dirty="0" err="1"/>
              <a:t>que</a:t>
            </a:r>
            <a:r>
              <a:rPr lang="en-GB" dirty="0"/>
              <a:t> la </a:t>
            </a:r>
            <a:r>
              <a:rPr lang="en-GB" dirty="0" err="1"/>
              <a:t>répartition</a:t>
            </a:r>
            <a:r>
              <a:rPr lang="en-GB" dirty="0"/>
              <a:t> des </a:t>
            </a:r>
            <a:r>
              <a:rPr lang="en-GB" dirty="0" err="1"/>
              <a:t>principaux</a:t>
            </a:r>
            <a:r>
              <a:rPr lang="en-GB" dirty="0"/>
              <a:t> </a:t>
            </a:r>
            <a:r>
              <a:rPr lang="en-GB" dirty="0" err="1"/>
              <a:t>rituels</a:t>
            </a:r>
            <a:r>
              <a:rPr lang="en-GB" dirty="0"/>
              <a:t> </a:t>
            </a:r>
            <a:r>
              <a:rPr lang="en-GB" dirty="0" err="1"/>
              <a:t>funéraires</a:t>
            </a:r>
            <a:r>
              <a:rPr lang="en-GB" dirty="0"/>
              <a:t> observe </a:t>
            </a:r>
            <a:r>
              <a:rPr lang="en-GB" dirty="0" err="1"/>
              <a:t>également</a:t>
            </a:r>
            <a:r>
              <a:rPr lang="en-GB" dirty="0"/>
              <a:t> </a:t>
            </a:r>
            <a:r>
              <a:rPr lang="en-GB" dirty="0" err="1"/>
              <a:t>une</a:t>
            </a:r>
            <a:r>
              <a:rPr lang="en-GB" dirty="0"/>
              <a:t> structure </a:t>
            </a:r>
            <a:r>
              <a:rPr lang="en-GB" dirty="0" err="1"/>
              <a:t>grossièrement</a:t>
            </a:r>
            <a:r>
              <a:rPr lang="en-GB" dirty="0"/>
              <a:t> comparable </a:t>
            </a:r>
            <a:r>
              <a:rPr lang="en-GB" dirty="0" err="1"/>
              <a:t>à</a:t>
            </a:r>
            <a:r>
              <a:rPr lang="en-GB" dirty="0"/>
              <a:t> </a:t>
            </a:r>
            <a:r>
              <a:rPr lang="en-GB" dirty="0" err="1"/>
              <a:t>celle</a:t>
            </a:r>
            <a:r>
              <a:rPr lang="en-GB" dirty="0"/>
              <a:t> de la </a:t>
            </a:r>
            <a:r>
              <a:rPr lang="en-GB" dirty="0" err="1"/>
              <a:t>céramique</a:t>
            </a:r>
            <a:r>
              <a:rPr lang="en-GB" dirty="0"/>
              <a:t>, avec:</a:t>
            </a:r>
          </a:p>
          <a:p>
            <a:pPr>
              <a:buFontTx/>
              <a:buChar char="-"/>
            </a:pPr>
            <a:r>
              <a:rPr lang="en-GB" dirty="0"/>
              <a:t>un </a:t>
            </a:r>
            <a:r>
              <a:rPr lang="en-GB" dirty="0" err="1"/>
              <a:t>substrat</a:t>
            </a:r>
            <a:r>
              <a:rPr lang="en-GB" dirty="0"/>
              <a:t> </a:t>
            </a:r>
            <a:r>
              <a:rPr lang="en-GB" dirty="0" err="1"/>
              <a:t>issu</a:t>
            </a:r>
            <a:r>
              <a:rPr lang="en-GB" dirty="0"/>
              <a:t> du </a:t>
            </a:r>
            <a:r>
              <a:rPr lang="en-GB" dirty="0" err="1"/>
              <a:t>Néo</a:t>
            </a:r>
            <a:r>
              <a:rPr lang="en-GB" dirty="0"/>
              <a:t> avec des </a:t>
            </a:r>
            <a:r>
              <a:rPr lang="en-GB" dirty="0" err="1"/>
              <a:t>sépultures</a:t>
            </a:r>
            <a:r>
              <a:rPr lang="en-GB" dirty="0"/>
              <a:t> en </a:t>
            </a:r>
            <a:r>
              <a:rPr lang="en-GB" dirty="0" err="1"/>
              <a:t>pleine</a:t>
            </a:r>
            <a:r>
              <a:rPr lang="en-GB" dirty="0"/>
              <a:t> </a:t>
            </a:r>
            <a:r>
              <a:rPr lang="en-GB" dirty="0" err="1"/>
              <a:t>terre</a:t>
            </a:r>
            <a:endParaRPr lang="en-GB" dirty="0"/>
          </a:p>
          <a:p>
            <a:pPr>
              <a:buFontTx/>
              <a:buChar char="-"/>
            </a:pPr>
            <a:r>
              <a:rPr lang="en-GB" dirty="0"/>
              <a:t>Un </a:t>
            </a:r>
            <a:r>
              <a:rPr lang="en-GB" dirty="0" err="1"/>
              <a:t>groupe</a:t>
            </a:r>
            <a:r>
              <a:rPr lang="en-GB" dirty="0"/>
              <a:t> </a:t>
            </a:r>
            <a:r>
              <a:rPr lang="en-GB" dirty="0" err="1"/>
              <a:t>méridional</a:t>
            </a:r>
            <a:r>
              <a:rPr lang="en-GB" dirty="0"/>
              <a:t> avec des inhumations en </a:t>
            </a:r>
            <a:r>
              <a:rPr lang="en-GB" dirty="0" err="1"/>
              <a:t>jarres</a:t>
            </a:r>
            <a:r>
              <a:rPr lang="en-GB" dirty="0"/>
              <a:t> </a:t>
            </a:r>
            <a:r>
              <a:rPr lang="en-GB" dirty="0" err="1"/>
              <a:t>cercueil</a:t>
            </a:r>
            <a:r>
              <a:rPr lang="en-GB" dirty="0"/>
              <a:t> </a:t>
            </a:r>
            <a:r>
              <a:rPr lang="en-GB" dirty="0" err="1"/>
              <a:t>horizontales</a:t>
            </a:r>
            <a:endParaRPr lang="en-GB" dirty="0"/>
          </a:p>
          <a:p>
            <a:pPr>
              <a:buFontTx/>
              <a:buChar char="-"/>
            </a:pPr>
            <a:r>
              <a:rPr lang="en-GB" dirty="0"/>
              <a:t>Un </a:t>
            </a:r>
            <a:r>
              <a:rPr lang="en-GB" dirty="0" err="1"/>
              <a:t>groupe</a:t>
            </a:r>
            <a:r>
              <a:rPr lang="en-GB" dirty="0"/>
              <a:t> </a:t>
            </a:r>
            <a:r>
              <a:rPr lang="en-GB" dirty="0" err="1"/>
              <a:t>centré</a:t>
            </a:r>
            <a:r>
              <a:rPr lang="en-GB" dirty="0"/>
              <a:t> </a:t>
            </a:r>
            <a:r>
              <a:rPr lang="en-GB" dirty="0" err="1"/>
              <a:t>sur</a:t>
            </a:r>
            <a:r>
              <a:rPr lang="en-GB" dirty="0"/>
              <a:t> le DIN avec des inhumations en </a:t>
            </a:r>
            <a:r>
              <a:rPr lang="en-GB" dirty="0" err="1"/>
              <a:t>jarre</a:t>
            </a:r>
            <a:r>
              <a:rPr lang="en-GB" dirty="0"/>
              <a:t> </a:t>
            </a:r>
            <a:r>
              <a:rPr lang="en-GB" dirty="0" err="1"/>
              <a:t>verticale</a:t>
            </a:r>
            <a:endParaRPr lang="en-GB" dirty="0"/>
          </a:p>
          <a:p>
            <a:pPr>
              <a:buFontTx/>
              <a:buChar char="-"/>
            </a:pPr>
            <a:r>
              <a:rPr lang="en-GB" dirty="0"/>
              <a:t>Et 2 zones </a:t>
            </a:r>
            <a:r>
              <a:rPr lang="en-GB" dirty="0" err="1"/>
              <a:t>montrant</a:t>
            </a:r>
            <a:r>
              <a:rPr lang="en-GB" dirty="0"/>
              <a:t> </a:t>
            </a:r>
            <a:r>
              <a:rPr lang="en-GB" dirty="0" err="1"/>
              <a:t>une</a:t>
            </a:r>
            <a:r>
              <a:rPr lang="en-GB" dirty="0"/>
              <a:t> </a:t>
            </a:r>
            <a:r>
              <a:rPr lang="en-GB" dirty="0" err="1"/>
              <a:t>hiérarchisation</a:t>
            </a:r>
            <a:r>
              <a:rPr lang="en-GB" dirty="0"/>
              <a:t> </a:t>
            </a:r>
            <a:r>
              <a:rPr lang="en-GB" dirty="0" err="1"/>
              <a:t>sociale</a:t>
            </a:r>
            <a:r>
              <a:rPr lang="en-GB" dirty="0"/>
              <a:t> et </a:t>
            </a:r>
            <a:r>
              <a:rPr lang="en-GB" dirty="0" err="1"/>
              <a:t>une</a:t>
            </a:r>
            <a:r>
              <a:rPr lang="en-GB" dirty="0"/>
              <a:t> élite riche, en relation avec </a:t>
            </a:r>
            <a:r>
              <a:rPr lang="en-GB" dirty="0" err="1"/>
              <a:t>l’émergence</a:t>
            </a:r>
            <a:r>
              <a:rPr lang="en-GB" dirty="0"/>
              <a:t> des premières formations </a:t>
            </a:r>
            <a:r>
              <a:rPr lang="en-GB" dirty="0" err="1"/>
              <a:t>étatiques</a:t>
            </a:r>
            <a:r>
              <a:rPr lang="en-GB" dirty="0"/>
              <a:t> (Ghana et dynasties </a:t>
            </a:r>
            <a:r>
              <a:rPr lang="en-GB" dirty="0" err="1"/>
              <a:t>dia</a:t>
            </a:r>
            <a:r>
              <a:rPr lang="en-GB" dirty="0"/>
              <a:t>).</a:t>
            </a:r>
          </a:p>
        </p:txBody>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3698566-C8A5-DA43-9509-0390DE99E467}" type="slidenum">
              <a:rPr lang="fr-FR"/>
              <a:pPr/>
              <a:t>86</a:t>
            </a:fld>
            <a:endParaRPr lang="fr-FR"/>
          </a:p>
        </p:txBody>
      </p:sp>
      <p:sp>
        <p:nvSpPr>
          <p:cNvPr id="66562"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66563"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prstTxWarp prst="textNoShape">
              <a:avLst/>
            </a:prstTxWarp>
          </a:bodyPr>
          <a:lstStyle/>
          <a:p>
            <a:r>
              <a:rPr lang="en-GB" dirty="0"/>
              <a:t>Il </a:t>
            </a:r>
            <a:r>
              <a:rPr lang="en-GB" dirty="0" err="1"/>
              <a:t>est</a:t>
            </a:r>
            <a:r>
              <a:rPr lang="en-GB" dirty="0"/>
              <a:t> </a:t>
            </a:r>
            <a:r>
              <a:rPr lang="en-GB" dirty="0" err="1"/>
              <a:t>intéressant</a:t>
            </a:r>
            <a:r>
              <a:rPr lang="en-GB" dirty="0"/>
              <a:t> de </a:t>
            </a:r>
            <a:r>
              <a:rPr lang="en-GB" dirty="0" err="1"/>
              <a:t>voir</a:t>
            </a:r>
            <a:r>
              <a:rPr lang="en-GB" dirty="0"/>
              <a:t> </a:t>
            </a:r>
            <a:r>
              <a:rPr lang="en-GB" dirty="0" err="1"/>
              <a:t>que</a:t>
            </a:r>
            <a:r>
              <a:rPr lang="en-GB" dirty="0"/>
              <a:t> la </a:t>
            </a:r>
            <a:r>
              <a:rPr lang="en-GB" dirty="0" err="1"/>
              <a:t>répartition</a:t>
            </a:r>
            <a:r>
              <a:rPr lang="en-GB" dirty="0"/>
              <a:t> des </a:t>
            </a:r>
            <a:r>
              <a:rPr lang="en-GB" dirty="0" err="1"/>
              <a:t>principaux</a:t>
            </a:r>
            <a:r>
              <a:rPr lang="en-GB" dirty="0"/>
              <a:t> </a:t>
            </a:r>
            <a:r>
              <a:rPr lang="en-GB" dirty="0" err="1"/>
              <a:t>rituels</a:t>
            </a:r>
            <a:r>
              <a:rPr lang="en-GB" dirty="0"/>
              <a:t> </a:t>
            </a:r>
            <a:r>
              <a:rPr lang="en-GB" dirty="0" err="1"/>
              <a:t>funéraires</a:t>
            </a:r>
            <a:r>
              <a:rPr lang="en-GB" dirty="0"/>
              <a:t> observe </a:t>
            </a:r>
            <a:r>
              <a:rPr lang="en-GB" dirty="0" err="1"/>
              <a:t>également</a:t>
            </a:r>
            <a:r>
              <a:rPr lang="en-GB" dirty="0"/>
              <a:t> </a:t>
            </a:r>
            <a:r>
              <a:rPr lang="en-GB" dirty="0" err="1"/>
              <a:t>une</a:t>
            </a:r>
            <a:r>
              <a:rPr lang="en-GB" dirty="0"/>
              <a:t> structure </a:t>
            </a:r>
            <a:r>
              <a:rPr lang="en-GB" dirty="0" err="1"/>
              <a:t>grossièrement</a:t>
            </a:r>
            <a:r>
              <a:rPr lang="en-GB" dirty="0"/>
              <a:t> comparable </a:t>
            </a:r>
            <a:r>
              <a:rPr lang="en-GB" dirty="0" err="1"/>
              <a:t>à</a:t>
            </a:r>
            <a:r>
              <a:rPr lang="en-GB" dirty="0"/>
              <a:t> </a:t>
            </a:r>
            <a:r>
              <a:rPr lang="en-GB" dirty="0" err="1"/>
              <a:t>celle</a:t>
            </a:r>
            <a:r>
              <a:rPr lang="en-GB" dirty="0"/>
              <a:t> de la </a:t>
            </a:r>
            <a:r>
              <a:rPr lang="en-GB" dirty="0" err="1"/>
              <a:t>céramique</a:t>
            </a:r>
            <a:r>
              <a:rPr lang="en-GB" dirty="0"/>
              <a:t>, avec:</a:t>
            </a:r>
          </a:p>
          <a:p>
            <a:pPr>
              <a:buFontTx/>
              <a:buChar char="-"/>
            </a:pPr>
            <a:r>
              <a:rPr lang="en-GB" dirty="0"/>
              <a:t>un </a:t>
            </a:r>
            <a:r>
              <a:rPr lang="en-GB" dirty="0" err="1"/>
              <a:t>substrat</a:t>
            </a:r>
            <a:r>
              <a:rPr lang="en-GB" dirty="0"/>
              <a:t> </a:t>
            </a:r>
            <a:r>
              <a:rPr lang="en-GB" dirty="0" err="1"/>
              <a:t>issu</a:t>
            </a:r>
            <a:r>
              <a:rPr lang="en-GB" dirty="0"/>
              <a:t> du </a:t>
            </a:r>
            <a:r>
              <a:rPr lang="en-GB" dirty="0" err="1"/>
              <a:t>Néo</a:t>
            </a:r>
            <a:r>
              <a:rPr lang="en-GB" dirty="0"/>
              <a:t> avec des </a:t>
            </a:r>
            <a:r>
              <a:rPr lang="en-GB" dirty="0" err="1"/>
              <a:t>sépultures</a:t>
            </a:r>
            <a:r>
              <a:rPr lang="en-GB" dirty="0"/>
              <a:t> en </a:t>
            </a:r>
            <a:r>
              <a:rPr lang="en-GB" dirty="0" err="1"/>
              <a:t>pleine</a:t>
            </a:r>
            <a:r>
              <a:rPr lang="en-GB" dirty="0"/>
              <a:t> </a:t>
            </a:r>
            <a:r>
              <a:rPr lang="en-GB" dirty="0" err="1"/>
              <a:t>terre</a:t>
            </a:r>
            <a:endParaRPr lang="en-GB" dirty="0"/>
          </a:p>
          <a:p>
            <a:pPr>
              <a:buFontTx/>
              <a:buChar char="-"/>
            </a:pPr>
            <a:r>
              <a:rPr lang="en-GB" dirty="0"/>
              <a:t>Un </a:t>
            </a:r>
            <a:r>
              <a:rPr lang="en-GB" dirty="0" err="1"/>
              <a:t>groupe</a:t>
            </a:r>
            <a:r>
              <a:rPr lang="en-GB" dirty="0"/>
              <a:t> </a:t>
            </a:r>
            <a:r>
              <a:rPr lang="en-GB" dirty="0" err="1"/>
              <a:t>méridional</a:t>
            </a:r>
            <a:r>
              <a:rPr lang="en-GB" dirty="0"/>
              <a:t> avec des inhumations en </a:t>
            </a:r>
            <a:r>
              <a:rPr lang="en-GB" dirty="0" err="1"/>
              <a:t>jarres</a:t>
            </a:r>
            <a:r>
              <a:rPr lang="en-GB" dirty="0"/>
              <a:t> </a:t>
            </a:r>
            <a:r>
              <a:rPr lang="en-GB" dirty="0" err="1"/>
              <a:t>cercueil</a:t>
            </a:r>
            <a:r>
              <a:rPr lang="en-GB" dirty="0"/>
              <a:t> </a:t>
            </a:r>
            <a:r>
              <a:rPr lang="en-GB" dirty="0" err="1"/>
              <a:t>horizontales</a:t>
            </a:r>
            <a:endParaRPr lang="en-GB" dirty="0"/>
          </a:p>
          <a:p>
            <a:pPr>
              <a:buFontTx/>
              <a:buChar char="-"/>
            </a:pPr>
            <a:r>
              <a:rPr lang="en-GB" dirty="0"/>
              <a:t>Un </a:t>
            </a:r>
            <a:r>
              <a:rPr lang="en-GB" dirty="0" err="1"/>
              <a:t>groupe</a:t>
            </a:r>
            <a:r>
              <a:rPr lang="en-GB" dirty="0"/>
              <a:t> </a:t>
            </a:r>
            <a:r>
              <a:rPr lang="en-GB" dirty="0" err="1"/>
              <a:t>centré</a:t>
            </a:r>
            <a:r>
              <a:rPr lang="en-GB" dirty="0"/>
              <a:t> </a:t>
            </a:r>
            <a:r>
              <a:rPr lang="en-GB" dirty="0" err="1"/>
              <a:t>sur</a:t>
            </a:r>
            <a:r>
              <a:rPr lang="en-GB" dirty="0"/>
              <a:t> le DIN avec des inhumations en </a:t>
            </a:r>
            <a:r>
              <a:rPr lang="en-GB" dirty="0" err="1"/>
              <a:t>jarre</a:t>
            </a:r>
            <a:r>
              <a:rPr lang="en-GB" dirty="0"/>
              <a:t> </a:t>
            </a:r>
            <a:r>
              <a:rPr lang="en-GB" dirty="0" err="1"/>
              <a:t>verticale</a:t>
            </a:r>
            <a:endParaRPr lang="en-GB" dirty="0"/>
          </a:p>
          <a:p>
            <a:pPr>
              <a:buFontTx/>
              <a:buChar char="-"/>
            </a:pPr>
            <a:r>
              <a:rPr lang="en-GB" dirty="0"/>
              <a:t>Et 2 zones </a:t>
            </a:r>
            <a:r>
              <a:rPr lang="en-GB" dirty="0" err="1"/>
              <a:t>montrant</a:t>
            </a:r>
            <a:r>
              <a:rPr lang="en-GB" dirty="0"/>
              <a:t> </a:t>
            </a:r>
            <a:r>
              <a:rPr lang="en-GB" dirty="0" err="1"/>
              <a:t>une</a:t>
            </a:r>
            <a:r>
              <a:rPr lang="en-GB" dirty="0"/>
              <a:t> </a:t>
            </a:r>
            <a:r>
              <a:rPr lang="en-GB" dirty="0" err="1"/>
              <a:t>hiérarchisation</a:t>
            </a:r>
            <a:r>
              <a:rPr lang="en-GB" dirty="0"/>
              <a:t> </a:t>
            </a:r>
            <a:r>
              <a:rPr lang="en-GB" dirty="0" err="1"/>
              <a:t>sociale</a:t>
            </a:r>
            <a:r>
              <a:rPr lang="en-GB" dirty="0"/>
              <a:t> et </a:t>
            </a:r>
            <a:r>
              <a:rPr lang="en-GB" dirty="0" err="1"/>
              <a:t>une</a:t>
            </a:r>
            <a:r>
              <a:rPr lang="en-GB" dirty="0"/>
              <a:t> élite riche, en relation avec </a:t>
            </a:r>
            <a:r>
              <a:rPr lang="en-GB" dirty="0" err="1"/>
              <a:t>l’émergence</a:t>
            </a:r>
            <a:r>
              <a:rPr lang="en-GB" dirty="0"/>
              <a:t> des premières formations </a:t>
            </a:r>
            <a:r>
              <a:rPr lang="en-GB" dirty="0" err="1"/>
              <a:t>étatiques</a:t>
            </a:r>
            <a:r>
              <a:rPr lang="en-GB" dirty="0"/>
              <a:t> (Ghana et dynasties </a:t>
            </a:r>
            <a:r>
              <a:rPr lang="en-GB" dirty="0" err="1"/>
              <a:t>dia</a:t>
            </a:r>
            <a:r>
              <a:rPr lang="en-GB" dirty="0"/>
              <a: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86F9A96-E605-3543-BBD2-73199B74F9C8}" type="slidenum">
              <a:rPr lang="fr-FR"/>
              <a:pPr/>
              <a:t>7</a:t>
            </a:fld>
            <a:endParaRPr lang="fr-FR"/>
          </a:p>
        </p:txBody>
      </p:sp>
      <p:sp>
        <p:nvSpPr>
          <p:cNvPr id="142338" name="Rectangle 2"/>
          <p:cNvSpPr>
            <a:spLocks noGrp="1" noRot="1" noChangeAspect="1" noChangeArrowheads="1" noTextEdit="1"/>
          </p:cNvSpPr>
          <p:nvPr>
            <p:ph type="sldImg"/>
          </p:nvPr>
        </p:nvSpPr>
        <p:spPr>
          <a:ln/>
        </p:spPr>
      </p:sp>
      <p:sp>
        <p:nvSpPr>
          <p:cNvPr id="142339" name="Rectangle 3"/>
          <p:cNvSpPr>
            <a:spLocks noGrp="1" noChangeArrowheads="1"/>
          </p:cNvSpPr>
          <p:nvPr>
            <p:ph type="body" idx="1"/>
          </p:nvPr>
        </p:nvSpPr>
        <p:spPr/>
        <p:txBody>
          <a:bodyPr/>
          <a:lstStyle/>
          <a:p>
            <a:endParaRPr lang="fr-F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916DA8E-64F5-2B4F-A459-79C533D3E289}" type="slidenum">
              <a:rPr lang="fr-FR"/>
              <a:pPr/>
              <a:t>8</a:t>
            </a:fld>
            <a:endParaRPr lang="fr-FR"/>
          </a:p>
        </p:txBody>
      </p:sp>
      <p:sp>
        <p:nvSpPr>
          <p:cNvPr id="144386" name="Rectangle 2"/>
          <p:cNvSpPr>
            <a:spLocks noGrp="1" noRot="1" noChangeAspect="1" noChangeArrowheads="1" noTextEdit="1"/>
          </p:cNvSpPr>
          <p:nvPr>
            <p:ph type="sldImg"/>
          </p:nvPr>
        </p:nvSpPr>
        <p:spPr>
          <a:ln/>
        </p:spPr>
      </p:sp>
      <p:sp>
        <p:nvSpPr>
          <p:cNvPr id="144387" name="Rectangle 3"/>
          <p:cNvSpPr>
            <a:spLocks noGrp="1" noChangeArrowheads="1"/>
          </p:cNvSpPr>
          <p:nvPr>
            <p:ph type="body" idx="1"/>
          </p:nvPr>
        </p:nvSpPr>
        <p:spPr/>
        <p:txBody>
          <a:bodyPr/>
          <a:lstStyle/>
          <a:p>
            <a:endParaRPr lang="fr-F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0D0723B-A073-D647-B6E8-DFF6268B0DE9}" type="slidenum">
              <a:rPr lang="fr-FR"/>
              <a:pPr/>
              <a:t>9</a:t>
            </a:fld>
            <a:endParaRPr lang="fr-FR"/>
          </a:p>
        </p:txBody>
      </p:sp>
      <p:sp>
        <p:nvSpPr>
          <p:cNvPr id="145410" name="Rectangle 2"/>
          <p:cNvSpPr>
            <a:spLocks noGrp="1" noRot="1" noChangeAspect="1" noChangeArrowheads="1" noTextEdit="1"/>
          </p:cNvSpPr>
          <p:nvPr>
            <p:ph type="sldImg"/>
          </p:nvPr>
        </p:nvSpPr>
        <p:spPr>
          <a:ln/>
        </p:spPr>
      </p:sp>
      <p:sp>
        <p:nvSpPr>
          <p:cNvPr id="145411" name="Rectangle 3"/>
          <p:cNvSpPr>
            <a:spLocks noGrp="1" noChangeArrowheads="1"/>
          </p:cNvSpPr>
          <p:nvPr>
            <p:ph type="body" idx="1"/>
          </p:nvPr>
        </p:nvSpPr>
        <p:spPr/>
        <p:txBody>
          <a:bodyPr/>
          <a:lstStyle/>
          <a:p>
            <a:endParaRPr lang="fr-F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CH" smtClean="0"/>
              <a:t>Cliquez et modifiez le titre</a:t>
            </a:r>
            <a:endParaRPr lang="fr-FR"/>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CH" smtClean="0"/>
              <a:t>Cliquez pour modifier le style des sous-titres du masque</a:t>
            </a:r>
            <a:endParaRPr lang="fr-FR"/>
          </a:p>
        </p:txBody>
      </p:sp>
      <p:sp>
        <p:nvSpPr>
          <p:cNvPr id="4" name="Espace réservé de la date 3"/>
          <p:cNvSpPr>
            <a:spLocks noGrp="1"/>
          </p:cNvSpPr>
          <p:nvPr>
            <p:ph type="dt" sz="half" idx="10"/>
          </p:nvPr>
        </p:nvSpPr>
        <p:spPr/>
        <p:txBody>
          <a:bodyPr/>
          <a:lstStyle/>
          <a:p>
            <a:fld id="{1768B08B-3B67-B441-BA2D-4C40C013C226}" type="datetimeFigureOut">
              <a:rPr lang="fr-FR" smtClean="0"/>
              <a:pPr/>
              <a:t>26/02/09</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FBBA6143-8DB6-D44F-93F7-E517EDF65EC9}" type="slidenum">
              <a:rPr lang="fr-FR" smtClean="0"/>
              <a:pPr/>
              <a:t>‹#›</a:t>
            </a:fld>
            <a:endParaRPr lang="fr-F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H" smtClean="0"/>
              <a:t>Cliquez et modifiez le titre</a:t>
            </a:r>
            <a:endParaRPr lang="fr-FR"/>
          </a:p>
        </p:txBody>
      </p:sp>
      <p:sp>
        <p:nvSpPr>
          <p:cNvPr id="3" name="Espace réservé du texte vertical 2"/>
          <p:cNvSpPr>
            <a:spLocks noGrp="1"/>
          </p:cNvSpPr>
          <p:nvPr>
            <p:ph type="body" orient="vert" idx="1"/>
          </p:nvPr>
        </p:nvSpPr>
        <p:spPr/>
        <p:txBody>
          <a:bodyPr vert="eaVert"/>
          <a:lstStyle/>
          <a:p>
            <a:pPr lvl="0"/>
            <a:r>
              <a:rPr lang="fr-CH" smtClean="0"/>
              <a:t>Cliquez pour modifier les styles du texte du masque</a:t>
            </a:r>
          </a:p>
          <a:p>
            <a:pPr lvl="1"/>
            <a:r>
              <a:rPr lang="fr-CH" smtClean="0"/>
              <a:t>Deuxième niveau</a:t>
            </a:r>
          </a:p>
          <a:p>
            <a:pPr lvl="2"/>
            <a:r>
              <a:rPr lang="fr-CH" smtClean="0"/>
              <a:t>Troisième niveau</a:t>
            </a:r>
          </a:p>
          <a:p>
            <a:pPr lvl="3"/>
            <a:r>
              <a:rPr lang="fr-CH" smtClean="0"/>
              <a:t>Quatrième niveau</a:t>
            </a:r>
          </a:p>
          <a:p>
            <a:pPr lvl="4"/>
            <a:r>
              <a:rPr lang="fr-CH" smtClean="0"/>
              <a:t>Cinquième niveau</a:t>
            </a:r>
            <a:endParaRPr lang="fr-FR"/>
          </a:p>
        </p:txBody>
      </p:sp>
      <p:sp>
        <p:nvSpPr>
          <p:cNvPr id="4" name="Espace réservé de la date 3"/>
          <p:cNvSpPr>
            <a:spLocks noGrp="1"/>
          </p:cNvSpPr>
          <p:nvPr>
            <p:ph type="dt" sz="half" idx="10"/>
          </p:nvPr>
        </p:nvSpPr>
        <p:spPr/>
        <p:txBody>
          <a:bodyPr/>
          <a:lstStyle/>
          <a:p>
            <a:fld id="{1768B08B-3B67-B441-BA2D-4C40C013C226}" type="datetimeFigureOut">
              <a:rPr lang="fr-FR" smtClean="0"/>
              <a:pPr/>
              <a:t>26/02/09</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FBBA6143-8DB6-D44F-93F7-E517EDF65EC9}" type="slidenum">
              <a:rPr lang="fr-FR" smtClean="0"/>
              <a:pPr/>
              <a:t>‹#›</a:t>
            </a:fld>
            <a:endParaRPr lang="fr-F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CH" smtClean="0"/>
              <a:t>Cliquez et modifiez le titre</a:t>
            </a:r>
            <a:endParaRPr lang="fr-F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CH" smtClean="0"/>
              <a:t>Cliquez pour modifier les styles du texte du masque</a:t>
            </a:r>
          </a:p>
          <a:p>
            <a:pPr lvl="1"/>
            <a:r>
              <a:rPr lang="fr-CH" smtClean="0"/>
              <a:t>Deuxième niveau</a:t>
            </a:r>
          </a:p>
          <a:p>
            <a:pPr lvl="2"/>
            <a:r>
              <a:rPr lang="fr-CH" smtClean="0"/>
              <a:t>Troisième niveau</a:t>
            </a:r>
          </a:p>
          <a:p>
            <a:pPr lvl="3"/>
            <a:r>
              <a:rPr lang="fr-CH" smtClean="0"/>
              <a:t>Quatrième niveau</a:t>
            </a:r>
          </a:p>
          <a:p>
            <a:pPr lvl="4"/>
            <a:r>
              <a:rPr lang="fr-CH" smtClean="0"/>
              <a:t>Cinquième niveau</a:t>
            </a:r>
            <a:endParaRPr lang="fr-FR"/>
          </a:p>
        </p:txBody>
      </p:sp>
      <p:sp>
        <p:nvSpPr>
          <p:cNvPr id="4" name="Espace réservé de la date 3"/>
          <p:cNvSpPr>
            <a:spLocks noGrp="1"/>
          </p:cNvSpPr>
          <p:nvPr>
            <p:ph type="dt" sz="half" idx="10"/>
          </p:nvPr>
        </p:nvSpPr>
        <p:spPr/>
        <p:txBody>
          <a:bodyPr/>
          <a:lstStyle/>
          <a:p>
            <a:fld id="{1768B08B-3B67-B441-BA2D-4C40C013C226}" type="datetimeFigureOut">
              <a:rPr lang="fr-FR" smtClean="0"/>
              <a:pPr/>
              <a:t>26/02/09</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FBBA6143-8DB6-D44F-93F7-E517EDF65EC9}" type="slidenum">
              <a:rPr lang="fr-FR" smtClean="0"/>
              <a:pPr/>
              <a:t>‹#›</a:t>
            </a:fld>
            <a:endParaRPr lang="fr-F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OverTx">
  <p:cSld name="Titre et 2 contenus sur texte">
    <p:spTree>
      <p:nvGrpSpPr>
        <p:cNvPr id="1" name=""/>
        <p:cNvGrpSpPr/>
        <p:nvPr/>
      </p:nvGrpSpPr>
      <p:grpSpPr>
        <a:xfrm>
          <a:off x="0" y="0"/>
          <a:ext cx="0" cy="0"/>
          <a:chOff x="0" y="0"/>
          <a:chExt cx="0" cy="0"/>
        </a:xfrm>
      </p:grpSpPr>
      <p:sp>
        <p:nvSpPr>
          <p:cNvPr id="2" name="Titre 1"/>
          <p:cNvSpPr>
            <a:spLocks noGrp="1"/>
          </p:cNvSpPr>
          <p:nvPr>
            <p:ph type="title"/>
          </p:nvPr>
        </p:nvSpPr>
        <p:spPr>
          <a:xfrm>
            <a:off x="685800" y="609600"/>
            <a:ext cx="7772400" cy="1143000"/>
          </a:xfrm>
        </p:spPr>
        <p:txBody>
          <a:bodyPr/>
          <a:lstStyle/>
          <a:p>
            <a:r>
              <a:rPr lang="fr-CH" smtClean="0"/>
              <a:t>Cliquez et modifiez le titre</a:t>
            </a:r>
            <a:endParaRPr lang="fr-FR"/>
          </a:p>
        </p:txBody>
      </p:sp>
      <p:sp>
        <p:nvSpPr>
          <p:cNvPr id="3" name="Espace réservé du contenu 2"/>
          <p:cNvSpPr>
            <a:spLocks noGrp="1"/>
          </p:cNvSpPr>
          <p:nvPr>
            <p:ph sz="quarter" idx="1"/>
          </p:nvPr>
        </p:nvSpPr>
        <p:spPr>
          <a:xfrm>
            <a:off x="685800" y="1981200"/>
            <a:ext cx="3810000" cy="1981200"/>
          </a:xfrm>
        </p:spPr>
        <p:txBody>
          <a:bodyPr/>
          <a:lstStyle/>
          <a:p>
            <a:pPr lvl="0"/>
            <a:r>
              <a:rPr lang="fr-CH" smtClean="0"/>
              <a:t>Cliquez pour modifier les styles du texte du masque</a:t>
            </a:r>
          </a:p>
          <a:p>
            <a:pPr lvl="1"/>
            <a:r>
              <a:rPr lang="fr-CH" smtClean="0"/>
              <a:t>Deuxième niveau</a:t>
            </a:r>
          </a:p>
          <a:p>
            <a:pPr lvl="2"/>
            <a:r>
              <a:rPr lang="fr-CH" smtClean="0"/>
              <a:t>Troisième niveau</a:t>
            </a:r>
          </a:p>
          <a:p>
            <a:pPr lvl="3"/>
            <a:r>
              <a:rPr lang="fr-CH" smtClean="0"/>
              <a:t>Quatrième niveau</a:t>
            </a:r>
          </a:p>
          <a:p>
            <a:pPr lvl="4"/>
            <a:r>
              <a:rPr lang="fr-CH" smtClean="0"/>
              <a:t>Cinquième niveau</a:t>
            </a:r>
            <a:endParaRPr lang="fr-FR"/>
          </a:p>
        </p:txBody>
      </p:sp>
      <p:sp>
        <p:nvSpPr>
          <p:cNvPr id="4" name="Espace réservé du contenu 3"/>
          <p:cNvSpPr>
            <a:spLocks noGrp="1"/>
          </p:cNvSpPr>
          <p:nvPr>
            <p:ph sz="quarter" idx="2"/>
          </p:nvPr>
        </p:nvSpPr>
        <p:spPr>
          <a:xfrm>
            <a:off x="4648200" y="1981200"/>
            <a:ext cx="3810000" cy="1981200"/>
          </a:xfrm>
        </p:spPr>
        <p:txBody>
          <a:bodyPr/>
          <a:lstStyle/>
          <a:p>
            <a:pPr lvl="0"/>
            <a:r>
              <a:rPr lang="fr-CH" smtClean="0"/>
              <a:t>Cliquez pour modifier les styles du texte du masque</a:t>
            </a:r>
          </a:p>
          <a:p>
            <a:pPr lvl="1"/>
            <a:r>
              <a:rPr lang="fr-CH" smtClean="0"/>
              <a:t>Deuxième niveau</a:t>
            </a:r>
          </a:p>
          <a:p>
            <a:pPr lvl="2"/>
            <a:r>
              <a:rPr lang="fr-CH" smtClean="0"/>
              <a:t>Troisième niveau</a:t>
            </a:r>
          </a:p>
          <a:p>
            <a:pPr lvl="3"/>
            <a:r>
              <a:rPr lang="fr-CH" smtClean="0"/>
              <a:t>Quatrième niveau</a:t>
            </a:r>
          </a:p>
          <a:p>
            <a:pPr lvl="4"/>
            <a:r>
              <a:rPr lang="fr-CH" smtClean="0"/>
              <a:t>Cinquième niveau</a:t>
            </a:r>
            <a:endParaRPr lang="fr-FR"/>
          </a:p>
        </p:txBody>
      </p:sp>
      <p:sp>
        <p:nvSpPr>
          <p:cNvPr id="5" name="Espace réservé du texte 4"/>
          <p:cNvSpPr>
            <a:spLocks noGrp="1"/>
          </p:cNvSpPr>
          <p:nvPr>
            <p:ph type="body" sz="half" idx="3"/>
          </p:nvPr>
        </p:nvSpPr>
        <p:spPr>
          <a:xfrm>
            <a:off x="685800" y="4114800"/>
            <a:ext cx="7772400" cy="1981200"/>
          </a:xfrm>
        </p:spPr>
        <p:txBody>
          <a:bodyPr/>
          <a:lstStyle/>
          <a:p>
            <a:pPr lvl="0"/>
            <a:r>
              <a:rPr lang="fr-CH" smtClean="0"/>
              <a:t>Cliquez pour modifier les styles du texte du masque</a:t>
            </a:r>
          </a:p>
          <a:p>
            <a:pPr lvl="1"/>
            <a:r>
              <a:rPr lang="fr-CH" smtClean="0"/>
              <a:t>Deuxième niveau</a:t>
            </a:r>
          </a:p>
          <a:p>
            <a:pPr lvl="2"/>
            <a:r>
              <a:rPr lang="fr-CH" smtClean="0"/>
              <a:t>Troisième niveau</a:t>
            </a:r>
          </a:p>
          <a:p>
            <a:pPr lvl="3"/>
            <a:r>
              <a:rPr lang="fr-CH" smtClean="0"/>
              <a:t>Quatrième niveau</a:t>
            </a:r>
          </a:p>
          <a:p>
            <a:pPr lvl="4"/>
            <a:r>
              <a:rPr lang="fr-CH" smtClean="0"/>
              <a:t>Cinquième niveau</a:t>
            </a:r>
            <a:endParaRPr lang="fr-FR"/>
          </a:p>
        </p:txBody>
      </p:sp>
      <p:sp>
        <p:nvSpPr>
          <p:cNvPr id="6" name="Espace réservé de la date 5"/>
          <p:cNvSpPr>
            <a:spLocks noGrp="1"/>
          </p:cNvSpPr>
          <p:nvPr>
            <p:ph type="dt" sz="half" idx="10"/>
          </p:nvPr>
        </p:nvSpPr>
        <p:spPr>
          <a:xfrm>
            <a:off x="685800" y="6248400"/>
            <a:ext cx="1905000" cy="457200"/>
          </a:xfrm>
        </p:spPr>
        <p:txBody>
          <a:bodyPr/>
          <a:lstStyle>
            <a:lvl1pPr>
              <a:defRPr/>
            </a:lvl1pPr>
          </a:lstStyle>
          <a:p>
            <a:endParaRPr lang="fr-FR"/>
          </a:p>
        </p:txBody>
      </p:sp>
      <p:sp>
        <p:nvSpPr>
          <p:cNvPr id="7" name="Espace réservé du pied de page 6"/>
          <p:cNvSpPr>
            <a:spLocks noGrp="1"/>
          </p:cNvSpPr>
          <p:nvPr>
            <p:ph type="ftr" sz="quarter" idx="11"/>
          </p:nvPr>
        </p:nvSpPr>
        <p:spPr>
          <a:xfrm>
            <a:off x="3124200" y="6248400"/>
            <a:ext cx="2895600" cy="457200"/>
          </a:xfrm>
        </p:spPr>
        <p:txBody>
          <a:bodyPr/>
          <a:lstStyle>
            <a:lvl1pPr>
              <a:defRPr/>
            </a:lvl1pPr>
          </a:lstStyle>
          <a:p>
            <a:endParaRPr lang="fr-FR"/>
          </a:p>
        </p:txBody>
      </p:sp>
      <p:sp>
        <p:nvSpPr>
          <p:cNvPr id="8" name="Espace réservé du numéro de diapositive 7"/>
          <p:cNvSpPr>
            <a:spLocks noGrp="1"/>
          </p:cNvSpPr>
          <p:nvPr>
            <p:ph type="sldNum" sz="quarter" idx="12"/>
          </p:nvPr>
        </p:nvSpPr>
        <p:spPr>
          <a:xfrm>
            <a:off x="6553200" y="6248400"/>
            <a:ext cx="1905000" cy="457200"/>
          </a:xfrm>
        </p:spPr>
        <p:txBody>
          <a:bodyPr/>
          <a:lstStyle>
            <a:lvl1pPr>
              <a:defRPr smtClean="0"/>
            </a:lvl1pPr>
          </a:lstStyle>
          <a:p>
            <a:fld id="{57D81D8C-93E7-0F4A-B55C-DC5C64119D6C}" type="slidenum">
              <a:rPr lang="fr-FR"/>
              <a:pPr/>
              <a:t>‹#›</a:t>
            </a:fld>
            <a:endParaRPr lang="fr-F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AndTx">
  <p:cSld name="Titre. Texte et diagramme">
    <p:spTree>
      <p:nvGrpSpPr>
        <p:cNvPr id="1" name=""/>
        <p:cNvGrpSpPr/>
        <p:nvPr/>
      </p:nvGrpSpPr>
      <p:grpSpPr>
        <a:xfrm>
          <a:off x="0" y="0"/>
          <a:ext cx="0" cy="0"/>
          <a:chOff x="0" y="0"/>
          <a:chExt cx="0" cy="0"/>
        </a:xfrm>
      </p:grpSpPr>
      <p:sp>
        <p:nvSpPr>
          <p:cNvPr id="2" name="Titre 1"/>
          <p:cNvSpPr>
            <a:spLocks noGrp="1"/>
          </p:cNvSpPr>
          <p:nvPr>
            <p:ph type="title"/>
          </p:nvPr>
        </p:nvSpPr>
        <p:spPr>
          <a:xfrm>
            <a:off x="685800" y="609600"/>
            <a:ext cx="7772400" cy="1143000"/>
          </a:xfrm>
        </p:spPr>
        <p:txBody>
          <a:bodyPr/>
          <a:lstStyle/>
          <a:p>
            <a:r>
              <a:rPr lang="fr-CH" smtClean="0"/>
              <a:t>Cliquez et modifiez le titre</a:t>
            </a:r>
            <a:endParaRPr lang="fr-FR"/>
          </a:p>
        </p:txBody>
      </p:sp>
      <p:sp>
        <p:nvSpPr>
          <p:cNvPr id="3" name="Espace réservé du contenu 2"/>
          <p:cNvSpPr>
            <a:spLocks noGrp="1"/>
          </p:cNvSpPr>
          <p:nvPr>
            <p:ph sz="half" idx="1"/>
          </p:nvPr>
        </p:nvSpPr>
        <p:spPr>
          <a:xfrm>
            <a:off x="685800" y="1981200"/>
            <a:ext cx="3810000" cy="4114800"/>
          </a:xfrm>
        </p:spPr>
        <p:txBody>
          <a:bodyPr/>
          <a:lstStyle/>
          <a:p>
            <a:pPr lvl="0"/>
            <a:r>
              <a:rPr lang="fr-CH" smtClean="0"/>
              <a:t>Cliquez pour modifier les styles du texte du masque</a:t>
            </a:r>
          </a:p>
          <a:p>
            <a:pPr lvl="1"/>
            <a:r>
              <a:rPr lang="fr-CH" smtClean="0"/>
              <a:t>Deuxième niveau</a:t>
            </a:r>
          </a:p>
          <a:p>
            <a:pPr lvl="2"/>
            <a:r>
              <a:rPr lang="fr-CH" smtClean="0"/>
              <a:t>Troisième niveau</a:t>
            </a:r>
          </a:p>
          <a:p>
            <a:pPr lvl="3"/>
            <a:r>
              <a:rPr lang="fr-CH" smtClean="0"/>
              <a:t>Quatrième niveau</a:t>
            </a:r>
          </a:p>
          <a:p>
            <a:pPr lvl="4"/>
            <a:r>
              <a:rPr lang="fr-CH" smtClean="0"/>
              <a:t>Cinquième niveau</a:t>
            </a:r>
            <a:endParaRPr lang="fr-FR"/>
          </a:p>
        </p:txBody>
      </p:sp>
      <p:sp>
        <p:nvSpPr>
          <p:cNvPr id="4" name="Espace réservé du texte 3"/>
          <p:cNvSpPr>
            <a:spLocks noGrp="1"/>
          </p:cNvSpPr>
          <p:nvPr>
            <p:ph type="body" sz="half" idx="2"/>
          </p:nvPr>
        </p:nvSpPr>
        <p:spPr>
          <a:xfrm>
            <a:off x="4648200" y="1981200"/>
            <a:ext cx="3810000" cy="4114800"/>
          </a:xfrm>
        </p:spPr>
        <p:txBody>
          <a:bodyPr/>
          <a:lstStyle/>
          <a:p>
            <a:pPr lvl="0"/>
            <a:r>
              <a:rPr lang="fr-CH" smtClean="0"/>
              <a:t>Cliquez pour modifier les styles du texte du masque</a:t>
            </a:r>
          </a:p>
          <a:p>
            <a:pPr lvl="1"/>
            <a:r>
              <a:rPr lang="fr-CH" smtClean="0"/>
              <a:t>Deuxième niveau</a:t>
            </a:r>
          </a:p>
          <a:p>
            <a:pPr lvl="2"/>
            <a:r>
              <a:rPr lang="fr-CH" smtClean="0"/>
              <a:t>Troisième niveau</a:t>
            </a:r>
          </a:p>
          <a:p>
            <a:pPr lvl="3"/>
            <a:r>
              <a:rPr lang="fr-CH" smtClean="0"/>
              <a:t>Quatrième niveau</a:t>
            </a:r>
          </a:p>
          <a:p>
            <a:pPr lvl="4"/>
            <a:r>
              <a:rPr lang="fr-CH" smtClean="0"/>
              <a:t>Cinquième niveau</a:t>
            </a:r>
            <a:endParaRPr lang="fr-FR"/>
          </a:p>
        </p:txBody>
      </p:sp>
      <p:sp>
        <p:nvSpPr>
          <p:cNvPr id="5" name="Espace réservé de la date 4"/>
          <p:cNvSpPr>
            <a:spLocks noGrp="1"/>
          </p:cNvSpPr>
          <p:nvPr>
            <p:ph type="dt" sz="half" idx="10"/>
          </p:nvPr>
        </p:nvSpPr>
        <p:spPr>
          <a:xfrm>
            <a:off x="685800" y="6248400"/>
            <a:ext cx="1905000" cy="457200"/>
          </a:xfrm>
        </p:spPr>
        <p:txBody>
          <a:bodyPr/>
          <a:lstStyle>
            <a:lvl1pPr>
              <a:defRPr/>
            </a:lvl1pPr>
          </a:lstStyle>
          <a:p>
            <a:endParaRPr lang="fr-FR"/>
          </a:p>
        </p:txBody>
      </p:sp>
      <p:sp>
        <p:nvSpPr>
          <p:cNvPr id="6" name="Espace réservé du pied de page 5"/>
          <p:cNvSpPr>
            <a:spLocks noGrp="1"/>
          </p:cNvSpPr>
          <p:nvPr>
            <p:ph type="ftr" sz="quarter" idx="11"/>
          </p:nvPr>
        </p:nvSpPr>
        <p:spPr>
          <a:xfrm>
            <a:off x="3124200" y="6248400"/>
            <a:ext cx="2895600" cy="457200"/>
          </a:xfrm>
        </p:spPr>
        <p:txBody>
          <a:bodyPr/>
          <a:lstStyle>
            <a:lvl1pPr>
              <a:defRPr/>
            </a:lvl1pPr>
          </a:lstStyle>
          <a:p>
            <a:endParaRPr lang="fr-FR"/>
          </a:p>
        </p:txBody>
      </p:sp>
      <p:sp>
        <p:nvSpPr>
          <p:cNvPr id="7" name="Espace réservé du numéro de diapositive 6"/>
          <p:cNvSpPr>
            <a:spLocks noGrp="1"/>
          </p:cNvSpPr>
          <p:nvPr>
            <p:ph type="sldNum" sz="quarter" idx="12"/>
          </p:nvPr>
        </p:nvSpPr>
        <p:spPr>
          <a:xfrm>
            <a:off x="6553200" y="6248400"/>
            <a:ext cx="1905000" cy="457200"/>
          </a:xfrm>
        </p:spPr>
        <p:txBody>
          <a:bodyPr/>
          <a:lstStyle>
            <a:lvl1pPr>
              <a:defRPr smtClean="0"/>
            </a:lvl1pPr>
          </a:lstStyle>
          <a:p>
            <a:fld id="{D8BC09FB-AA3F-0A41-A191-07A541606A5D}" type="slidenum">
              <a:rPr lang="fr-FR"/>
              <a:pPr/>
              <a:t>‹#›</a:t>
            </a:fld>
            <a:endParaRPr lang="fr-F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OverTx">
  <p:cSld name="Titre et contenu sur texte">
    <p:spTree>
      <p:nvGrpSpPr>
        <p:cNvPr id="1" name=""/>
        <p:cNvGrpSpPr/>
        <p:nvPr/>
      </p:nvGrpSpPr>
      <p:grpSpPr>
        <a:xfrm>
          <a:off x="0" y="0"/>
          <a:ext cx="0" cy="0"/>
          <a:chOff x="0" y="0"/>
          <a:chExt cx="0" cy="0"/>
        </a:xfrm>
      </p:grpSpPr>
      <p:sp>
        <p:nvSpPr>
          <p:cNvPr id="2" name="Titre 1"/>
          <p:cNvSpPr>
            <a:spLocks noGrp="1"/>
          </p:cNvSpPr>
          <p:nvPr>
            <p:ph type="title"/>
          </p:nvPr>
        </p:nvSpPr>
        <p:spPr>
          <a:xfrm>
            <a:off x="685800" y="609600"/>
            <a:ext cx="7772400" cy="1143000"/>
          </a:xfrm>
        </p:spPr>
        <p:txBody>
          <a:bodyPr/>
          <a:lstStyle/>
          <a:p>
            <a:r>
              <a:rPr lang="fr-CH" smtClean="0"/>
              <a:t>Cliquez et modifiez le titre</a:t>
            </a:r>
            <a:endParaRPr lang="fr-FR"/>
          </a:p>
        </p:txBody>
      </p:sp>
      <p:sp>
        <p:nvSpPr>
          <p:cNvPr id="3" name="Espace réservé du contenu 2"/>
          <p:cNvSpPr>
            <a:spLocks noGrp="1"/>
          </p:cNvSpPr>
          <p:nvPr>
            <p:ph sz="half" idx="1"/>
          </p:nvPr>
        </p:nvSpPr>
        <p:spPr>
          <a:xfrm>
            <a:off x="685800" y="1981200"/>
            <a:ext cx="7772400" cy="1981200"/>
          </a:xfrm>
        </p:spPr>
        <p:txBody>
          <a:bodyPr/>
          <a:lstStyle/>
          <a:p>
            <a:pPr lvl="0"/>
            <a:r>
              <a:rPr lang="fr-CH" smtClean="0"/>
              <a:t>Cliquez pour modifier les styles du texte du masque</a:t>
            </a:r>
          </a:p>
          <a:p>
            <a:pPr lvl="1"/>
            <a:r>
              <a:rPr lang="fr-CH" smtClean="0"/>
              <a:t>Deuxième niveau</a:t>
            </a:r>
          </a:p>
          <a:p>
            <a:pPr lvl="2"/>
            <a:r>
              <a:rPr lang="fr-CH" smtClean="0"/>
              <a:t>Troisième niveau</a:t>
            </a:r>
          </a:p>
          <a:p>
            <a:pPr lvl="3"/>
            <a:r>
              <a:rPr lang="fr-CH" smtClean="0"/>
              <a:t>Quatrième niveau</a:t>
            </a:r>
          </a:p>
          <a:p>
            <a:pPr lvl="4"/>
            <a:r>
              <a:rPr lang="fr-CH" smtClean="0"/>
              <a:t>Cinquième niveau</a:t>
            </a:r>
            <a:endParaRPr lang="fr-FR"/>
          </a:p>
        </p:txBody>
      </p:sp>
      <p:sp>
        <p:nvSpPr>
          <p:cNvPr id="4" name="Espace réservé du texte 3"/>
          <p:cNvSpPr>
            <a:spLocks noGrp="1"/>
          </p:cNvSpPr>
          <p:nvPr>
            <p:ph type="body" sz="half" idx="2"/>
          </p:nvPr>
        </p:nvSpPr>
        <p:spPr>
          <a:xfrm>
            <a:off x="685800" y="4114800"/>
            <a:ext cx="7772400" cy="1981200"/>
          </a:xfrm>
        </p:spPr>
        <p:txBody>
          <a:bodyPr/>
          <a:lstStyle/>
          <a:p>
            <a:pPr lvl="0"/>
            <a:r>
              <a:rPr lang="fr-CH" smtClean="0"/>
              <a:t>Cliquez pour modifier les styles du texte du masque</a:t>
            </a:r>
          </a:p>
          <a:p>
            <a:pPr lvl="1"/>
            <a:r>
              <a:rPr lang="fr-CH" smtClean="0"/>
              <a:t>Deuxième niveau</a:t>
            </a:r>
          </a:p>
          <a:p>
            <a:pPr lvl="2"/>
            <a:r>
              <a:rPr lang="fr-CH" smtClean="0"/>
              <a:t>Troisième niveau</a:t>
            </a:r>
          </a:p>
          <a:p>
            <a:pPr lvl="3"/>
            <a:r>
              <a:rPr lang="fr-CH" smtClean="0"/>
              <a:t>Quatrième niveau</a:t>
            </a:r>
          </a:p>
          <a:p>
            <a:pPr lvl="4"/>
            <a:r>
              <a:rPr lang="fr-CH" smtClean="0"/>
              <a:t>Cinquième niveau</a:t>
            </a:r>
            <a:endParaRPr lang="fr-FR"/>
          </a:p>
        </p:txBody>
      </p:sp>
      <p:sp>
        <p:nvSpPr>
          <p:cNvPr id="5" name="Espace réservé de la date 4"/>
          <p:cNvSpPr>
            <a:spLocks noGrp="1"/>
          </p:cNvSpPr>
          <p:nvPr>
            <p:ph type="dt" sz="half" idx="10"/>
          </p:nvPr>
        </p:nvSpPr>
        <p:spPr>
          <a:xfrm>
            <a:off x="685800" y="6248400"/>
            <a:ext cx="1905000" cy="457200"/>
          </a:xfrm>
        </p:spPr>
        <p:txBody>
          <a:bodyPr/>
          <a:lstStyle>
            <a:lvl1pPr>
              <a:defRPr/>
            </a:lvl1pPr>
          </a:lstStyle>
          <a:p>
            <a:endParaRPr lang="fr-FR"/>
          </a:p>
        </p:txBody>
      </p:sp>
      <p:sp>
        <p:nvSpPr>
          <p:cNvPr id="6" name="Espace réservé du pied de page 5"/>
          <p:cNvSpPr>
            <a:spLocks noGrp="1"/>
          </p:cNvSpPr>
          <p:nvPr>
            <p:ph type="ftr" sz="quarter" idx="11"/>
          </p:nvPr>
        </p:nvSpPr>
        <p:spPr>
          <a:xfrm>
            <a:off x="3124200" y="6248400"/>
            <a:ext cx="2895600" cy="457200"/>
          </a:xfrm>
        </p:spPr>
        <p:txBody>
          <a:bodyPr/>
          <a:lstStyle>
            <a:lvl1pPr>
              <a:defRPr/>
            </a:lvl1pPr>
          </a:lstStyle>
          <a:p>
            <a:endParaRPr lang="fr-FR"/>
          </a:p>
        </p:txBody>
      </p:sp>
      <p:sp>
        <p:nvSpPr>
          <p:cNvPr id="7" name="Espace réservé du numéro de diapositive 6"/>
          <p:cNvSpPr>
            <a:spLocks noGrp="1"/>
          </p:cNvSpPr>
          <p:nvPr>
            <p:ph type="sldNum" sz="quarter" idx="12"/>
          </p:nvPr>
        </p:nvSpPr>
        <p:spPr>
          <a:xfrm>
            <a:off x="6553200" y="6248400"/>
            <a:ext cx="1905000" cy="457200"/>
          </a:xfrm>
        </p:spPr>
        <p:txBody>
          <a:bodyPr/>
          <a:lstStyle>
            <a:lvl1pPr>
              <a:defRPr smtClean="0"/>
            </a:lvl1pPr>
          </a:lstStyle>
          <a:p>
            <a:fld id="{45CB7CAC-FC39-B043-9AD2-B949EADC6B18}" type="slidenum">
              <a:rPr lang="fr-FR"/>
              <a:pPr/>
              <a:t>‹#›</a:t>
            </a:fld>
            <a:endParaRPr lang="fr-F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AndTx">
  <p:cSld name="Titre. 2 contenus et texte">
    <p:spTree>
      <p:nvGrpSpPr>
        <p:cNvPr id="1" name=""/>
        <p:cNvGrpSpPr/>
        <p:nvPr/>
      </p:nvGrpSpPr>
      <p:grpSpPr>
        <a:xfrm>
          <a:off x="0" y="0"/>
          <a:ext cx="0" cy="0"/>
          <a:chOff x="0" y="0"/>
          <a:chExt cx="0" cy="0"/>
        </a:xfrm>
      </p:grpSpPr>
      <p:sp>
        <p:nvSpPr>
          <p:cNvPr id="2" name="Titre 1"/>
          <p:cNvSpPr>
            <a:spLocks noGrp="1"/>
          </p:cNvSpPr>
          <p:nvPr>
            <p:ph type="title"/>
          </p:nvPr>
        </p:nvSpPr>
        <p:spPr>
          <a:xfrm>
            <a:off x="685800" y="609600"/>
            <a:ext cx="7772400" cy="1143000"/>
          </a:xfrm>
        </p:spPr>
        <p:txBody>
          <a:bodyPr/>
          <a:lstStyle/>
          <a:p>
            <a:r>
              <a:rPr lang="fr-CH" smtClean="0"/>
              <a:t>Cliquez et modifiez le titre</a:t>
            </a:r>
            <a:endParaRPr lang="fr-FR"/>
          </a:p>
        </p:txBody>
      </p:sp>
      <p:sp>
        <p:nvSpPr>
          <p:cNvPr id="3" name="Espace réservé du contenu 2"/>
          <p:cNvSpPr>
            <a:spLocks noGrp="1"/>
          </p:cNvSpPr>
          <p:nvPr>
            <p:ph sz="quarter" idx="1"/>
          </p:nvPr>
        </p:nvSpPr>
        <p:spPr>
          <a:xfrm>
            <a:off x="685800" y="1981200"/>
            <a:ext cx="3810000" cy="1981200"/>
          </a:xfrm>
        </p:spPr>
        <p:txBody>
          <a:bodyPr/>
          <a:lstStyle/>
          <a:p>
            <a:pPr lvl="0"/>
            <a:r>
              <a:rPr lang="fr-CH" smtClean="0"/>
              <a:t>Cliquez pour modifier les styles du texte du masque</a:t>
            </a:r>
          </a:p>
          <a:p>
            <a:pPr lvl="1"/>
            <a:r>
              <a:rPr lang="fr-CH" smtClean="0"/>
              <a:t>Deuxième niveau</a:t>
            </a:r>
          </a:p>
          <a:p>
            <a:pPr lvl="2"/>
            <a:r>
              <a:rPr lang="fr-CH" smtClean="0"/>
              <a:t>Troisième niveau</a:t>
            </a:r>
          </a:p>
          <a:p>
            <a:pPr lvl="3"/>
            <a:r>
              <a:rPr lang="fr-CH" smtClean="0"/>
              <a:t>Quatrième niveau</a:t>
            </a:r>
          </a:p>
          <a:p>
            <a:pPr lvl="4"/>
            <a:r>
              <a:rPr lang="fr-CH" smtClean="0"/>
              <a:t>Cinquième niveau</a:t>
            </a:r>
            <a:endParaRPr lang="fr-FR"/>
          </a:p>
        </p:txBody>
      </p:sp>
      <p:sp>
        <p:nvSpPr>
          <p:cNvPr id="4" name="Espace réservé du contenu 3"/>
          <p:cNvSpPr>
            <a:spLocks noGrp="1"/>
          </p:cNvSpPr>
          <p:nvPr>
            <p:ph sz="quarter" idx="2"/>
          </p:nvPr>
        </p:nvSpPr>
        <p:spPr>
          <a:xfrm>
            <a:off x="685800" y="4114800"/>
            <a:ext cx="3810000" cy="1981200"/>
          </a:xfrm>
        </p:spPr>
        <p:txBody>
          <a:bodyPr/>
          <a:lstStyle/>
          <a:p>
            <a:pPr lvl="0"/>
            <a:r>
              <a:rPr lang="fr-CH" smtClean="0"/>
              <a:t>Cliquez pour modifier les styles du texte du masque</a:t>
            </a:r>
          </a:p>
          <a:p>
            <a:pPr lvl="1"/>
            <a:r>
              <a:rPr lang="fr-CH" smtClean="0"/>
              <a:t>Deuxième niveau</a:t>
            </a:r>
          </a:p>
          <a:p>
            <a:pPr lvl="2"/>
            <a:r>
              <a:rPr lang="fr-CH" smtClean="0"/>
              <a:t>Troisième niveau</a:t>
            </a:r>
          </a:p>
          <a:p>
            <a:pPr lvl="3"/>
            <a:r>
              <a:rPr lang="fr-CH" smtClean="0"/>
              <a:t>Quatrième niveau</a:t>
            </a:r>
          </a:p>
          <a:p>
            <a:pPr lvl="4"/>
            <a:r>
              <a:rPr lang="fr-CH" smtClean="0"/>
              <a:t>Cinquième niveau</a:t>
            </a:r>
            <a:endParaRPr lang="fr-FR"/>
          </a:p>
        </p:txBody>
      </p:sp>
      <p:sp>
        <p:nvSpPr>
          <p:cNvPr id="5" name="Espace réservé du texte 4"/>
          <p:cNvSpPr>
            <a:spLocks noGrp="1"/>
          </p:cNvSpPr>
          <p:nvPr>
            <p:ph type="body" sz="half" idx="3"/>
          </p:nvPr>
        </p:nvSpPr>
        <p:spPr>
          <a:xfrm>
            <a:off x="4648200" y="1981200"/>
            <a:ext cx="3810000" cy="4114800"/>
          </a:xfrm>
        </p:spPr>
        <p:txBody>
          <a:bodyPr/>
          <a:lstStyle/>
          <a:p>
            <a:pPr lvl="0"/>
            <a:r>
              <a:rPr lang="fr-CH" smtClean="0"/>
              <a:t>Cliquez pour modifier les styles du texte du masque</a:t>
            </a:r>
          </a:p>
          <a:p>
            <a:pPr lvl="1"/>
            <a:r>
              <a:rPr lang="fr-CH" smtClean="0"/>
              <a:t>Deuxième niveau</a:t>
            </a:r>
          </a:p>
          <a:p>
            <a:pPr lvl="2"/>
            <a:r>
              <a:rPr lang="fr-CH" smtClean="0"/>
              <a:t>Troisième niveau</a:t>
            </a:r>
          </a:p>
          <a:p>
            <a:pPr lvl="3"/>
            <a:r>
              <a:rPr lang="fr-CH" smtClean="0"/>
              <a:t>Quatrième niveau</a:t>
            </a:r>
          </a:p>
          <a:p>
            <a:pPr lvl="4"/>
            <a:r>
              <a:rPr lang="fr-CH" smtClean="0"/>
              <a:t>Cinquième niveau</a:t>
            </a:r>
            <a:endParaRPr lang="fr-FR"/>
          </a:p>
        </p:txBody>
      </p:sp>
      <p:sp>
        <p:nvSpPr>
          <p:cNvPr id="6" name="Espace réservé de la date 5"/>
          <p:cNvSpPr>
            <a:spLocks noGrp="1"/>
          </p:cNvSpPr>
          <p:nvPr>
            <p:ph type="dt" sz="half" idx="10"/>
          </p:nvPr>
        </p:nvSpPr>
        <p:spPr>
          <a:xfrm>
            <a:off x="685800" y="6248400"/>
            <a:ext cx="1905000" cy="457200"/>
          </a:xfrm>
        </p:spPr>
        <p:txBody>
          <a:bodyPr/>
          <a:lstStyle>
            <a:lvl1pPr>
              <a:defRPr/>
            </a:lvl1pPr>
          </a:lstStyle>
          <a:p>
            <a:endParaRPr lang="fr-FR"/>
          </a:p>
        </p:txBody>
      </p:sp>
      <p:sp>
        <p:nvSpPr>
          <p:cNvPr id="7" name="Espace réservé du pied de page 6"/>
          <p:cNvSpPr>
            <a:spLocks noGrp="1"/>
          </p:cNvSpPr>
          <p:nvPr>
            <p:ph type="ftr" sz="quarter" idx="11"/>
          </p:nvPr>
        </p:nvSpPr>
        <p:spPr>
          <a:xfrm>
            <a:off x="3124200" y="6248400"/>
            <a:ext cx="2895600" cy="457200"/>
          </a:xfrm>
        </p:spPr>
        <p:txBody>
          <a:bodyPr/>
          <a:lstStyle>
            <a:lvl1pPr>
              <a:defRPr/>
            </a:lvl1pPr>
          </a:lstStyle>
          <a:p>
            <a:endParaRPr lang="fr-FR"/>
          </a:p>
        </p:txBody>
      </p:sp>
      <p:sp>
        <p:nvSpPr>
          <p:cNvPr id="8" name="Espace réservé du numéro de diapositive 7"/>
          <p:cNvSpPr>
            <a:spLocks noGrp="1"/>
          </p:cNvSpPr>
          <p:nvPr>
            <p:ph type="sldNum" sz="quarter" idx="12"/>
          </p:nvPr>
        </p:nvSpPr>
        <p:spPr>
          <a:xfrm>
            <a:off x="6553200" y="6248400"/>
            <a:ext cx="1905000" cy="457200"/>
          </a:xfrm>
        </p:spPr>
        <p:txBody>
          <a:bodyPr/>
          <a:lstStyle>
            <a:lvl1pPr>
              <a:defRPr smtClean="0"/>
            </a:lvl1pPr>
          </a:lstStyle>
          <a:p>
            <a:fld id="{C0295409-9F06-9045-AC52-86542C12D516}" type="slidenum">
              <a:rPr lang="fr-FR"/>
              <a:pPr/>
              <a:t>‹#›</a:t>
            </a:fld>
            <a:endParaRPr lang="fr-F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Only">
  <p:cSld name="Contenu">
    <p:spTree>
      <p:nvGrpSpPr>
        <p:cNvPr id="1" name=""/>
        <p:cNvGrpSpPr/>
        <p:nvPr/>
      </p:nvGrpSpPr>
      <p:grpSpPr>
        <a:xfrm>
          <a:off x="0" y="0"/>
          <a:ext cx="0" cy="0"/>
          <a:chOff x="0" y="0"/>
          <a:chExt cx="0" cy="0"/>
        </a:xfrm>
      </p:grpSpPr>
      <p:sp>
        <p:nvSpPr>
          <p:cNvPr id="2" name="Espace réservé du contenu 1"/>
          <p:cNvSpPr>
            <a:spLocks noGrp="1"/>
          </p:cNvSpPr>
          <p:nvPr>
            <p:ph/>
          </p:nvPr>
        </p:nvSpPr>
        <p:spPr>
          <a:xfrm>
            <a:off x="685800" y="609600"/>
            <a:ext cx="7772400" cy="5486400"/>
          </a:xfrm>
        </p:spPr>
        <p:txBody>
          <a:bodyPr/>
          <a:lstStyle/>
          <a:p>
            <a:pPr lvl="0"/>
            <a:r>
              <a:rPr lang="fr-CH" smtClean="0"/>
              <a:t>Cliquez pour modifier les styles du texte du masque</a:t>
            </a:r>
          </a:p>
          <a:p>
            <a:pPr lvl="1"/>
            <a:r>
              <a:rPr lang="fr-CH" smtClean="0"/>
              <a:t>Deuxième niveau</a:t>
            </a:r>
          </a:p>
          <a:p>
            <a:pPr lvl="2"/>
            <a:r>
              <a:rPr lang="fr-CH" smtClean="0"/>
              <a:t>Troisième niveau</a:t>
            </a:r>
          </a:p>
          <a:p>
            <a:pPr lvl="3"/>
            <a:r>
              <a:rPr lang="fr-CH" smtClean="0"/>
              <a:t>Quatrième niveau</a:t>
            </a:r>
          </a:p>
          <a:p>
            <a:pPr lvl="4"/>
            <a:r>
              <a:rPr lang="fr-CH" smtClean="0"/>
              <a:t>Cinquième niveau</a:t>
            </a:r>
            <a:endParaRPr lang="fr-FR"/>
          </a:p>
        </p:txBody>
      </p:sp>
      <p:sp>
        <p:nvSpPr>
          <p:cNvPr id="3" name="Espace réservé de la date 2"/>
          <p:cNvSpPr>
            <a:spLocks noGrp="1"/>
          </p:cNvSpPr>
          <p:nvPr>
            <p:ph type="dt" sz="half" idx="10"/>
          </p:nvPr>
        </p:nvSpPr>
        <p:spPr>
          <a:xfrm>
            <a:off x="685800" y="6248400"/>
            <a:ext cx="1905000" cy="457200"/>
          </a:xfrm>
        </p:spPr>
        <p:txBody>
          <a:bodyPr/>
          <a:lstStyle>
            <a:lvl1pPr>
              <a:defRPr/>
            </a:lvl1pPr>
          </a:lstStyle>
          <a:p>
            <a:endParaRPr lang="fr-FR"/>
          </a:p>
        </p:txBody>
      </p:sp>
      <p:sp>
        <p:nvSpPr>
          <p:cNvPr id="4" name="Espace réservé du pied de page 3"/>
          <p:cNvSpPr>
            <a:spLocks noGrp="1"/>
          </p:cNvSpPr>
          <p:nvPr>
            <p:ph type="ftr" sz="quarter" idx="11"/>
          </p:nvPr>
        </p:nvSpPr>
        <p:spPr>
          <a:xfrm>
            <a:off x="3124200" y="6248400"/>
            <a:ext cx="2895600" cy="457200"/>
          </a:xfrm>
        </p:spPr>
        <p:txBody>
          <a:bodyPr/>
          <a:lstStyle>
            <a:lvl1pPr>
              <a:defRPr/>
            </a:lvl1pPr>
          </a:lstStyle>
          <a:p>
            <a:endParaRPr lang="fr-FR"/>
          </a:p>
        </p:txBody>
      </p:sp>
      <p:sp>
        <p:nvSpPr>
          <p:cNvPr id="5" name="Espace réservé du numéro de diapositive 4"/>
          <p:cNvSpPr>
            <a:spLocks noGrp="1"/>
          </p:cNvSpPr>
          <p:nvPr>
            <p:ph type="sldNum" sz="quarter" idx="12"/>
          </p:nvPr>
        </p:nvSpPr>
        <p:spPr>
          <a:xfrm>
            <a:off x="6553200" y="6248400"/>
            <a:ext cx="1905000" cy="457200"/>
          </a:xfrm>
        </p:spPr>
        <p:txBody>
          <a:bodyPr/>
          <a:lstStyle>
            <a:lvl1pPr>
              <a:defRPr smtClean="0"/>
            </a:lvl1pPr>
          </a:lstStyle>
          <a:p>
            <a:fld id="{7E173F34-D349-FE4B-B386-E1077919E7EB}" type="slidenum">
              <a:rPr lang="fr-FR"/>
              <a:pPr/>
              <a:t>‹#›</a:t>
            </a:fld>
            <a:endParaRPr lang="fr-F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fourObj">
  <p:cSld name="Titre et 4 contenus">
    <p:spTree>
      <p:nvGrpSpPr>
        <p:cNvPr id="1" name=""/>
        <p:cNvGrpSpPr/>
        <p:nvPr/>
      </p:nvGrpSpPr>
      <p:grpSpPr>
        <a:xfrm>
          <a:off x="0" y="0"/>
          <a:ext cx="0" cy="0"/>
          <a:chOff x="0" y="0"/>
          <a:chExt cx="0" cy="0"/>
        </a:xfrm>
      </p:grpSpPr>
      <p:sp>
        <p:nvSpPr>
          <p:cNvPr id="2" name="Titre 1"/>
          <p:cNvSpPr>
            <a:spLocks noGrp="1"/>
          </p:cNvSpPr>
          <p:nvPr>
            <p:ph type="title" sz="quarter"/>
          </p:nvPr>
        </p:nvSpPr>
        <p:spPr>
          <a:xfrm>
            <a:off x="685800" y="609600"/>
            <a:ext cx="7772400" cy="1143000"/>
          </a:xfrm>
        </p:spPr>
        <p:txBody>
          <a:bodyPr/>
          <a:lstStyle/>
          <a:p>
            <a:r>
              <a:rPr lang="fr-CH" smtClean="0"/>
              <a:t>Cliquez et modifiez le titre</a:t>
            </a:r>
            <a:endParaRPr lang="fr-FR"/>
          </a:p>
        </p:txBody>
      </p:sp>
      <p:sp>
        <p:nvSpPr>
          <p:cNvPr id="3" name="Espace réservé du contenu 2"/>
          <p:cNvSpPr>
            <a:spLocks noGrp="1"/>
          </p:cNvSpPr>
          <p:nvPr>
            <p:ph sz="quarter" idx="1"/>
          </p:nvPr>
        </p:nvSpPr>
        <p:spPr>
          <a:xfrm>
            <a:off x="685800" y="1981200"/>
            <a:ext cx="3810000" cy="1981200"/>
          </a:xfrm>
        </p:spPr>
        <p:txBody>
          <a:bodyPr/>
          <a:lstStyle/>
          <a:p>
            <a:pPr lvl="0"/>
            <a:r>
              <a:rPr lang="fr-CH" smtClean="0"/>
              <a:t>Cliquez pour modifier les styles du texte du masque</a:t>
            </a:r>
          </a:p>
          <a:p>
            <a:pPr lvl="1"/>
            <a:r>
              <a:rPr lang="fr-CH" smtClean="0"/>
              <a:t>Deuxième niveau</a:t>
            </a:r>
          </a:p>
          <a:p>
            <a:pPr lvl="2"/>
            <a:r>
              <a:rPr lang="fr-CH" smtClean="0"/>
              <a:t>Troisième niveau</a:t>
            </a:r>
          </a:p>
          <a:p>
            <a:pPr lvl="3"/>
            <a:r>
              <a:rPr lang="fr-CH" smtClean="0"/>
              <a:t>Quatrième niveau</a:t>
            </a:r>
          </a:p>
          <a:p>
            <a:pPr lvl="4"/>
            <a:r>
              <a:rPr lang="fr-CH" smtClean="0"/>
              <a:t>Cinquième niveau</a:t>
            </a:r>
            <a:endParaRPr lang="fr-FR"/>
          </a:p>
        </p:txBody>
      </p:sp>
      <p:sp>
        <p:nvSpPr>
          <p:cNvPr id="4" name="Espace réservé du contenu 3"/>
          <p:cNvSpPr>
            <a:spLocks noGrp="1"/>
          </p:cNvSpPr>
          <p:nvPr>
            <p:ph sz="quarter" idx="2"/>
          </p:nvPr>
        </p:nvSpPr>
        <p:spPr>
          <a:xfrm>
            <a:off x="4648200" y="1981200"/>
            <a:ext cx="3810000" cy="1981200"/>
          </a:xfrm>
        </p:spPr>
        <p:txBody>
          <a:bodyPr/>
          <a:lstStyle/>
          <a:p>
            <a:pPr lvl="0"/>
            <a:r>
              <a:rPr lang="fr-CH" smtClean="0"/>
              <a:t>Cliquez pour modifier les styles du texte du masque</a:t>
            </a:r>
          </a:p>
          <a:p>
            <a:pPr lvl="1"/>
            <a:r>
              <a:rPr lang="fr-CH" smtClean="0"/>
              <a:t>Deuxième niveau</a:t>
            </a:r>
          </a:p>
          <a:p>
            <a:pPr lvl="2"/>
            <a:r>
              <a:rPr lang="fr-CH" smtClean="0"/>
              <a:t>Troisième niveau</a:t>
            </a:r>
          </a:p>
          <a:p>
            <a:pPr lvl="3"/>
            <a:r>
              <a:rPr lang="fr-CH" smtClean="0"/>
              <a:t>Quatrième niveau</a:t>
            </a:r>
          </a:p>
          <a:p>
            <a:pPr lvl="4"/>
            <a:r>
              <a:rPr lang="fr-CH" smtClean="0"/>
              <a:t>Cinquième niveau</a:t>
            </a:r>
            <a:endParaRPr lang="fr-FR"/>
          </a:p>
        </p:txBody>
      </p:sp>
      <p:sp>
        <p:nvSpPr>
          <p:cNvPr id="5" name="Espace réservé du contenu 4"/>
          <p:cNvSpPr>
            <a:spLocks noGrp="1"/>
          </p:cNvSpPr>
          <p:nvPr>
            <p:ph sz="quarter" idx="3"/>
          </p:nvPr>
        </p:nvSpPr>
        <p:spPr>
          <a:xfrm>
            <a:off x="685800" y="4114800"/>
            <a:ext cx="3810000" cy="1981200"/>
          </a:xfrm>
        </p:spPr>
        <p:txBody>
          <a:bodyPr/>
          <a:lstStyle/>
          <a:p>
            <a:pPr lvl="0"/>
            <a:r>
              <a:rPr lang="fr-CH" smtClean="0"/>
              <a:t>Cliquez pour modifier les styles du texte du masque</a:t>
            </a:r>
          </a:p>
          <a:p>
            <a:pPr lvl="1"/>
            <a:r>
              <a:rPr lang="fr-CH" smtClean="0"/>
              <a:t>Deuxième niveau</a:t>
            </a:r>
          </a:p>
          <a:p>
            <a:pPr lvl="2"/>
            <a:r>
              <a:rPr lang="fr-CH" smtClean="0"/>
              <a:t>Troisième niveau</a:t>
            </a:r>
          </a:p>
          <a:p>
            <a:pPr lvl="3"/>
            <a:r>
              <a:rPr lang="fr-CH" smtClean="0"/>
              <a:t>Quatrième niveau</a:t>
            </a:r>
          </a:p>
          <a:p>
            <a:pPr lvl="4"/>
            <a:r>
              <a:rPr lang="fr-CH" smtClean="0"/>
              <a:t>Cinquième niveau</a:t>
            </a:r>
            <a:endParaRPr lang="fr-FR"/>
          </a:p>
        </p:txBody>
      </p:sp>
      <p:sp>
        <p:nvSpPr>
          <p:cNvPr id="6" name="Espace réservé du contenu 5"/>
          <p:cNvSpPr>
            <a:spLocks noGrp="1"/>
          </p:cNvSpPr>
          <p:nvPr>
            <p:ph sz="quarter" idx="4"/>
          </p:nvPr>
        </p:nvSpPr>
        <p:spPr>
          <a:xfrm>
            <a:off x="4648200" y="4114800"/>
            <a:ext cx="3810000" cy="1981200"/>
          </a:xfrm>
        </p:spPr>
        <p:txBody>
          <a:bodyPr/>
          <a:lstStyle/>
          <a:p>
            <a:pPr lvl="0"/>
            <a:r>
              <a:rPr lang="fr-CH" smtClean="0"/>
              <a:t>Cliquez pour modifier les styles du texte du masque</a:t>
            </a:r>
          </a:p>
          <a:p>
            <a:pPr lvl="1"/>
            <a:r>
              <a:rPr lang="fr-CH" smtClean="0"/>
              <a:t>Deuxième niveau</a:t>
            </a:r>
          </a:p>
          <a:p>
            <a:pPr lvl="2"/>
            <a:r>
              <a:rPr lang="fr-CH" smtClean="0"/>
              <a:t>Troisième niveau</a:t>
            </a:r>
          </a:p>
          <a:p>
            <a:pPr lvl="3"/>
            <a:r>
              <a:rPr lang="fr-CH" smtClean="0"/>
              <a:t>Quatrième niveau</a:t>
            </a:r>
          </a:p>
          <a:p>
            <a:pPr lvl="4"/>
            <a:r>
              <a:rPr lang="fr-CH" smtClean="0"/>
              <a:t>Cinquième niveau</a:t>
            </a:r>
            <a:endParaRPr lang="fr-FR"/>
          </a:p>
        </p:txBody>
      </p:sp>
      <p:sp>
        <p:nvSpPr>
          <p:cNvPr id="7" name="Espace réservé de la date 6"/>
          <p:cNvSpPr>
            <a:spLocks noGrp="1"/>
          </p:cNvSpPr>
          <p:nvPr>
            <p:ph type="dt" sz="half" idx="10"/>
          </p:nvPr>
        </p:nvSpPr>
        <p:spPr>
          <a:xfrm>
            <a:off x="685800" y="6248400"/>
            <a:ext cx="1905000" cy="457200"/>
          </a:xfrm>
        </p:spPr>
        <p:txBody>
          <a:bodyPr/>
          <a:lstStyle>
            <a:lvl1pPr>
              <a:defRPr/>
            </a:lvl1pPr>
          </a:lstStyle>
          <a:p>
            <a:endParaRPr lang="fr-FR"/>
          </a:p>
        </p:txBody>
      </p:sp>
      <p:sp>
        <p:nvSpPr>
          <p:cNvPr id="8" name="Espace réservé du pied de page 7"/>
          <p:cNvSpPr>
            <a:spLocks noGrp="1"/>
          </p:cNvSpPr>
          <p:nvPr>
            <p:ph type="ftr" sz="quarter" idx="11"/>
          </p:nvPr>
        </p:nvSpPr>
        <p:spPr>
          <a:xfrm>
            <a:off x="3124200" y="6248400"/>
            <a:ext cx="2895600" cy="457200"/>
          </a:xfrm>
        </p:spPr>
        <p:txBody>
          <a:bodyPr/>
          <a:lstStyle>
            <a:lvl1pPr>
              <a:defRPr/>
            </a:lvl1pPr>
          </a:lstStyle>
          <a:p>
            <a:endParaRPr lang="fr-FR"/>
          </a:p>
        </p:txBody>
      </p:sp>
      <p:sp>
        <p:nvSpPr>
          <p:cNvPr id="9" name="Espace réservé du numéro de diapositive 8"/>
          <p:cNvSpPr>
            <a:spLocks noGrp="1"/>
          </p:cNvSpPr>
          <p:nvPr>
            <p:ph type="sldNum" sz="quarter" idx="12"/>
          </p:nvPr>
        </p:nvSpPr>
        <p:spPr>
          <a:xfrm>
            <a:off x="6553200" y="6248400"/>
            <a:ext cx="1905000" cy="457200"/>
          </a:xfrm>
        </p:spPr>
        <p:txBody>
          <a:bodyPr/>
          <a:lstStyle>
            <a:lvl1pPr>
              <a:defRPr smtClean="0"/>
            </a:lvl1pPr>
          </a:lstStyle>
          <a:p>
            <a:fld id="{856A322F-1163-CC48-9433-3A8580B642D2}" type="slidenum">
              <a:rPr lang="fr-FR"/>
              <a:pPr/>
              <a:t>‹#›</a:t>
            </a:fld>
            <a:endParaRPr lang="fr-F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xOverObj">
  <p:cSld name="Titre et texte sur contenu">
    <p:spTree>
      <p:nvGrpSpPr>
        <p:cNvPr id="1" name=""/>
        <p:cNvGrpSpPr/>
        <p:nvPr/>
      </p:nvGrpSpPr>
      <p:grpSpPr>
        <a:xfrm>
          <a:off x="0" y="0"/>
          <a:ext cx="0" cy="0"/>
          <a:chOff x="0" y="0"/>
          <a:chExt cx="0" cy="0"/>
        </a:xfrm>
      </p:grpSpPr>
      <p:sp>
        <p:nvSpPr>
          <p:cNvPr id="2" name="Titre 1"/>
          <p:cNvSpPr>
            <a:spLocks noGrp="1"/>
          </p:cNvSpPr>
          <p:nvPr>
            <p:ph type="title"/>
          </p:nvPr>
        </p:nvSpPr>
        <p:spPr>
          <a:xfrm>
            <a:off x="685800" y="609600"/>
            <a:ext cx="7772400" cy="1143000"/>
          </a:xfrm>
        </p:spPr>
        <p:txBody>
          <a:bodyPr/>
          <a:lstStyle/>
          <a:p>
            <a:r>
              <a:rPr lang="fr-CH" smtClean="0"/>
              <a:t>Cliquez et modifiez le titre</a:t>
            </a:r>
            <a:endParaRPr lang="fr-FR"/>
          </a:p>
        </p:txBody>
      </p:sp>
      <p:sp>
        <p:nvSpPr>
          <p:cNvPr id="3" name="Espace réservé du texte 2"/>
          <p:cNvSpPr>
            <a:spLocks noGrp="1"/>
          </p:cNvSpPr>
          <p:nvPr>
            <p:ph type="body" sz="half" idx="1"/>
          </p:nvPr>
        </p:nvSpPr>
        <p:spPr>
          <a:xfrm>
            <a:off x="685800" y="1981200"/>
            <a:ext cx="7772400" cy="1981200"/>
          </a:xfrm>
        </p:spPr>
        <p:txBody>
          <a:bodyPr/>
          <a:lstStyle/>
          <a:p>
            <a:pPr lvl="0"/>
            <a:r>
              <a:rPr lang="fr-CH" smtClean="0"/>
              <a:t>Cliquez pour modifier les styles du texte du masque</a:t>
            </a:r>
          </a:p>
          <a:p>
            <a:pPr lvl="1"/>
            <a:r>
              <a:rPr lang="fr-CH" smtClean="0"/>
              <a:t>Deuxième niveau</a:t>
            </a:r>
          </a:p>
          <a:p>
            <a:pPr lvl="2"/>
            <a:r>
              <a:rPr lang="fr-CH" smtClean="0"/>
              <a:t>Troisième niveau</a:t>
            </a:r>
          </a:p>
          <a:p>
            <a:pPr lvl="3"/>
            <a:r>
              <a:rPr lang="fr-CH" smtClean="0"/>
              <a:t>Quatrième niveau</a:t>
            </a:r>
          </a:p>
          <a:p>
            <a:pPr lvl="4"/>
            <a:r>
              <a:rPr lang="fr-CH" smtClean="0"/>
              <a:t>Cinquième niveau</a:t>
            </a:r>
            <a:endParaRPr lang="fr-FR"/>
          </a:p>
        </p:txBody>
      </p:sp>
      <p:sp>
        <p:nvSpPr>
          <p:cNvPr id="4" name="Espace réservé du contenu 3"/>
          <p:cNvSpPr>
            <a:spLocks noGrp="1"/>
          </p:cNvSpPr>
          <p:nvPr>
            <p:ph sz="half" idx="2"/>
          </p:nvPr>
        </p:nvSpPr>
        <p:spPr>
          <a:xfrm>
            <a:off x="685800" y="4114800"/>
            <a:ext cx="7772400" cy="1981200"/>
          </a:xfrm>
        </p:spPr>
        <p:txBody>
          <a:bodyPr/>
          <a:lstStyle/>
          <a:p>
            <a:pPr lvl="0"/>
            <a:r>
              <a:rPr lang="fr-CH" smtClean="0"/>
              <a:t>Cliquez pour modifier les styles du texte du masque</a:t>
            </a:r>
          </a:p>
          <a:p>
            <a:pPr lvl="1"/>
            <a:r>
              <a:rPr lang="fr-CH" smtClean="0"/>
              <a:t>Deuxième niveau</a:t>
            </a:r>
          </a:p>
          <a:p>
            <a:pPr lvl="2"/>
            <a:r>
              <a:rPr lang="fr-CH" smtClean="0"/>
              <a:t>Troisième niveau</a:t>
            </a:r>
          </a:p>
          <a:p>
            <a:pPr lvl="3"/>
            <a:r>
              <a:rPr lang="fr-CH" smtClean="0"/>
              <a:t>Quatrième niveau</a:t>
            </a:r>
          </a:p>
          <a:p>
            <a:pPr lvl="4"/>
            <a:r>
              <a:rPr lang="fr-CH" smtClean="0"/>
              <a:t>Cinquième niveau</a:t>
            </a:r>
            <a:endParaRPr lang="fr-FR"/>
          </a:p>
        </p:txBody>
      </p:sp>
      <p:sp>
        <p:nvSpPr>
          <p:cNvPr id="5" name="Espace réservé de la date 4"/>
          <p:cNvSpPr>
            <a:spLocks noGrp="1"/>
          </p:cNvSpPr>
          <p:nvPr>
            <p:ph type="dt" sz="half" idx="10"/>
          </p:nvPr>
        </p:nvSpPr>
        <p:spPr>
          <a:xfrm>
            <a:off x="685800" y="6248400"/>
            <a:ext cx="1905000" cy="457200"/>
          </a:xfrm>
        </p:spPr>
        <p:txBody>
          <a:bodyPr/>
          <a:lstStyle>
            <a:lvl1pPr>
              <a:defRPr/>
            </a:lvl1pPr>
          </a:lstStyle>
          <a:p>
            <a:endParaRPr lang="fr-FR"/>
          </a:p>
        </p:txBody>
      </p:sp>
      <p:sp>
        <p:nvSpPr>
          <p:cNvPr id="6" name="Espace réservé du pied de page 5"/>
          <p:cNvSpPr>
            <a:spLocks noGrp="1"/>
          </p:cNvSpPr>
          <p:nvPr>
            <p:ph type="ftr" sz="quarter" idx="11"/>
          </p:nvPr>
        </p:nvSpPr>
        <p:spPr>
          <a:xfrm>
            <a:off x="3124200" y="6248400"/>
            <a:ext cx="2895600" cy="457200"/>
          </a:xfrm>
        </p:spPr>
        <p:txBody>
          <a:bodyPr/>
          <a:lstStyle>
            <a:lvl1pPr>
              <a:defRPr/>
            </a:lvl1pPr>
          </a:lstStyle>
          <a:p>
            <a:endParaRPr lang="fr-FR"/>
          </a:p>
        </p:txBody>
      </p:sp>
      <p:sp>
        <p:nvSpPr>
          <p:cNvPr id="7" name="Espace réservé du numéro de diapositive 6"/>
          <p:cNvSpPr>
            <a:spLocks noGrp="1"/>
          </p:cNvSpPr>
          <p:nvPr>
            <p:ph type="sldNum" sz="quarter" idx="12"/>
          </p:nvPr>
        </p:nvSpPr>
        <p:spPr>
          <a:xfrm>
            <a:off x="6553200" y="6248400"/>
            <a:ext cx="1905000" cy="457200"/>
          </a:xfrm>
        </p:spPr>
        <p:txBody>
          <a:bodyPr/>
          <a:lstStyle>
            <a:lvl1pPr>
              <a:defRPr smtClean="0"/>
            </a:lvl1pPr>
          </a:lstStyle>
          <a:p>
            <a:fld id="{8C0DAEFA-F2D9-B44B-8BAD-625625F44DCD}" type="slidenum">
              <a:rPr lang="fr-FR"/>
              <a:pPr/>
              <a:t>‹#›</a:t>
            </a:fld>
            <a:endParaRPr lang="fr-F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bl">
  <p:cSld name="Titre et tableau">
    <p:spTree>
      <p:nvGrpSpPr>
        <p:cNvPr id="1" name=""/>
        <p:cNvGrpSpPr/>
        <p:nvPr/>
      </p:nvGrpSpPr>
      <p:grpSpPr>
        <a:xfrm>
          <a:off x="0" y="0"/>
          <a:ext cx="0" cy="0"/>
          <a:chOff x="0" y="0"/>
          <a:chExt cx="0" cy="0"/>
        </a:xfrm>
      </p:grpSpPr>
      <p:sp>
        <p:nvSpPr>
          <p:cNvPr id="2" name="Titre 1"/>
          <p:cNvSpPr>
            <a:spLocks noGrp="1"/>
          </p:cNvSpPr>
          <p:nvPr>
            <p:ph type="title"/>
          </p:nvPr>
        </p:nvSpPr>
        <p:spPr>
          <a:xfrm>
            <a:off x="685800" y="609600"/>
            <a:ext cx="7772400" cy="1143000"/>
          </a:xfrm>
        </p:spPr>
        <p:txBody>
          <a:bodyPr/>
          <a:lstStyle/>
          <a:p>
            <a:r>
              <a:rPr lang="fr-CH" smtClean="0"/>
              <a:t>Cliquez et modifiez le titre</a:t>
            </a:r>
            <a:endParaRPr lang="fr-FR"/>
          </a:p>
        </p:txBody>
      </p:sp>
      <p:sp>
        <p:nvSpPr>
          <p:cNvPr id="3" name="Espace réservé du tableau 2"/>
          <p:cNvSpPr>
            <a:spLocks noGrp="1"/>
          </p:cNvSpPr>
          <p:nvPr>
            <p:ph type="tbl" idx="1"/>
          </p:nvPr>
        </p:nvSpPr>
        <p:spPr>
          <a:xfrm>
            <a:off x="685800" y="1981200"/>
            <a:ext cx="7772400" cy="4114800"/>
          </a:xfrm>
        </p:spPr>
        <p:txBody>
          <a:bodyPr/>
          <a:lstStyle/>
          <a:p>
            <a:endParaRPr lang="fr-FR"/>
          </a:p>
        </p:txBody>
      </p:sp>
      <p:sp>
        <p:nvSpPr>
          <p:cNvPr id="4" name="Espace réservé de la date 3"/>
          <p:cNvSpPr>
            <a:spLocks noGrp="1"/>
          </p:cNvSpPr>
          <p:nvPr>
            <p:ph type="dt" sz="half" idx="10"/>
          </p:nvPr>
        </p:nvSpPr>
        <p:spPr>
          <a:xfrm>
            <a:off x="685800" y="6248400"/>
            <a:ext cx="1905000" cy="457200"/>
          </a:xfrm>
        </p:spPr>
        <p:txBody>
          <a:bodyPr/>
          <a:lstStyle>
            <a:lvl1pPr>
              <a:defRPr/>
            </a:lvl1pPr>
          </a:lstStyle>
          <a:p>
            <a:endParaRPr lang="fr-FR"/>
          </a:p>
        </p:txBody>
      </p:sp>
      <p:sp>
        <p:nvSpPr>
          <p:cNvPr id="5" name="Espace réservé du pied de page 4"/>
          <p:cNvSpPr>
            <a:spLocks noGrp="1"/>
          </p:cNvSpPr>
          <p:nvPr>
            <p:ph type="ftr" sz="quarter" idx="11"/>
          </p:nvPr>
        </p:nvSpPr>
        <p:spPr>
          <a:xfrm>
            <a:off x="3124200" y="6248400"/>
            <a:ext cx="2895600" cy="457200"/>
          </a:xfrm>
        </p:spPr>
        <p:txBody>
          <a:bodyPr/>
          <a:lstStyle>
            <a:lvl1pPr>
              <a:defRPr/>
            </a:lvl1pPr>
          </a:lstStyle>
          <a:p>
            <a:endParaRPr lang="fr-FR"/>
          </a:p>
        </p:txBody>
      </p:sp>
      <p:sp>
        <p:nvSpPr>
          <p:cNvPr id="6" name="Espace réservé du numéro de diapositive 5"/>
          <p:cNvSpPr>
            <a:spLocks noGrp="1"/>
          </p:cNvSpPr>
          <p:nvPr>
            <p:ph type="sldNum" sz="quarter" idx="12"/>
          </p:nvPr>
        </p:nvSpPr>
        <p:spPr>
          <a:xfrm>
            <a:off x="6553200" y="6248400"/>
            <a:ext cx="1905000" cy="457200"/>
          </a:xfrm>
        </p:spPr>
        <p:txBody>
          <a:bodyPr/>
          <a:lstStyle>
            <a:lvl1pPr>
              <a:defRPr smtClean="0"/>
            </a:lvl1pPr>
          </a:lstStyle>
          <a:p>
            <a:fld id="{3DC2128D-47DD-3340-95AB-1B0F398AEE78}" type="slidenum">
              <a:rPr lang="fr-FR"/>
              <a:pPr/>
              <a:t>‹#›</a:t>
            </a:fld>
            <a:endParaRPr lang="fr-F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H" smtClean="0"/>
              <a:t>Cliquez et modifiez le titre</a:t>
            </a:r>
            <a:endParaRPr lang="fr-FR"/>
          </a:p>
        </p:txBody>
      </p:sp>
      <p:sp>
        <p:nvSpPr>
          <p:cNvPr id="3" name="Espace réservé du contenu 2"/>
          <p:cNvSpPr>
            <a:spLocks noGrp="1"/>
          </p:cNvSpPr>
          <p:nvPr>
            <p:ph idx="1"/>
          </p:nvPr>
        </p:nvSpPr>
        <p:spPr/>
        <p:txBody>
          <a:bodyPr/>
          <a:lstStyle/>
          <a:p>
            <a:pPr lvl="0"/>
            <a:r>
              <a:rPr lang="fr-CH" smtClean="0"/>
              <a:t>Cliquez pour modifier les styles du texte du masque</a:t>
            </a:r>
          </a:p>
          <a:p>
            <a:pPr lvl="1"/>
            <a:r>
              <a:rPr lang="fr-CH" smtClean="0"/>
              <a:t>Deuxième niveau</a:t>
            </a:r>
          </a:p>
          <a:p>
            <a:pPr lvl="2"/>
            <a:r>
              <a:rPr lang="fr-CH" smtClean="0"/>
              <a:t>Troisième niveau</a:t>
            </a:r>
          </a:p>
          <a:p>
            <a:pPr lvl="3"/>
            <a:r>
              <a:rPr lang="fr-CH" smtClean="0"/>
              <a:t>Quatrième niveau</a:t>
            </a:r>
          </a:p>
          <a:p>
            <a:pPr lvl="4"/>
            <a:r>
              <a:rPr lang="fr-CH" smtClean="0"/>
              <a:t>Cinquième niveau</a:t>
            </a:r>
            <a:endParaRPr lang="fr-FR"/>
          </a:p>
        </p:txBody>
      </p:sp>
      <p:sp>
        <p:nvSpPr>
          <p:cNvPr id="4" name="Espace réservé de la date 3"/>
          <p:cNvSpPr>
            <a:spLocks noGrp="1"/>
          </p:cNvSpPr>
          <p:nvPr>
            <p:ph type="dt" sz="half" idx="10"/>
          </p:nvPr>
        </p:nvSpPr>
        <p:spPr/>
        <p:txBody>
          <a:bodyPr/>
          <a:lstStyle/>
          <a:p>
            <a:fld id="{1768B08B-3B67-B441-BA2D-4C40C013C226}" type="datetimeFigureOut">
              <a:rPr lang="fr-FR" smtClean="0"/>
              <a:pPr/>
              <a:t>26/02/09</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FBBA6143-8DB6-D44F-93F7-E517EDF65EC9}" type="slidenum">
              <a:rPr lang="fr-FR" smtClean="0"/>
              <a:pPr/>
              <a:t>‹#›</a:t>
            </a:fld>
            <a:endParaRPr lang="fr-F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dgm">
  <p:cSld name="Titre et graphique ou organigramme hiérarchique">
    <p:spTree>
      <p:nvGrpSpPr>
        <p:cNvPr id="1" name=""/>
        <p:cNvGrpSpPr/>
        <p:nvPr/>
      </p:nvGrpSpPr>
      <p:grpSpPr>
        <a:xfrm>
          <a:off x="0" y="0"/>
          <a:ext cx="0" cy="0"/>
          <a:chOff x="0" y="0"/>
          <a:chExt cx="0" cy="0"/>
        </a:xfrm>
      </p:grpSpPr>
      <p:sp>
        <p:nvSpPr>
          <p:cNvPr id="2" name="Titre 1"/>
          <p:cNvSpPr>
            <a:spLocks noGrp="1"/>
          </p:cNvSpPr>
          <p:nvPr>
            <p:ph type="title"/>
          </p:nvPr>
        </p:nvSpPr>
        <p:spPr>
          <a:xfrm>
            <a:off x="685800" y="609600"/>
            <a:ext cx="7772400" cy="1143000"/>
          </a:xfrm>
        </p:spPr>
        <p:txBody>
          <a:bodyPr/>
          <a:lstStyle/>
          <a:p>
            <a:r>
              <a:rPr lang="fr-CH" smtClean="0"/>
              <a:t>Cliquez et modifiez le titre</a:t>
            </a:r>
            <a:endParaRPr lang="fr-FR"/>
          </a:p>
        </p:txBody>
      </p:sp>
      <p:sp>
        <p:nvSpPr>
          <p:cNvPr id="3" name="Espace réservé du graphique SmartArt 2"/>
          <p:cNvSpPr>
            <a:spLocks noGrp="1"/>
          </p:cNvSpPr>
          <p:nvPr>
            <p:ph type="dgm" idx="1"/>
          </p:nvPr>
        </p:nvSpPr>
        <p:spPr>
          <a:xfrm>
            <a:off x="685800" y="1981200"/>
            <a:ext cx="7772400" cy="4114800"/>
          </a:xfrm>
        </p:spPr>
        <p:txBody>
          <a:bodyPr/>
          <a:lstStyle/>
          <a:p>
            <a:endParaRPr lang="fr-FR"/>
          </a:p>
        </p:txBody>
      </p:sp>
      <p:sp>
        <p:nvSpPr>
          <p:cNvPr id="4" name="Espace réservé de la date 3"/>
          <p:cNvSpPr>
            <a:spLocks noGrp="1"/>
          </p:cNvSpPr>
          <p:nvPr>
            <p:ph type="dt" sz="half" idx="10"/>
          </p:nvPr>
        </p:nvSpPr>
        <p:spPr>
          <a:xfrm>
            <a:off x="685800" y="6248400"/>
            <a:ext cx="1905000" cy="457200"/>
          </a:xfrm>
        </p:spPr>
        <p:txBody>
          <a:bodyPr/>
          <a:lstStyle>
            <a:lvl1pPr>
              <a:defRPr/>
            </a:lvl1pPr>
          </a:lstStyle>
          <a:p>
            <a:endParaRPr lang="fr-FR"/>
          </a:p>
        </p:txBody>
      </p:sp>
      <p:sp>
        <p:nvSpPr>
          <p:cNvPr id="5" name="Espace réservé du pied de page 4"/>
          <p:cNvSpPr>
            <a:spLocks noGrp="1"/>
          </p:cNvSpPr>
          <p:nvPr>
            <p:ph type="ftr" sz="quarter" idx="11"/>
          </p:nvPr>
        </p:nvSpPr>
        <p:spPr>
          <a:xfrm>
            <a:off x="3124200" y="6248400"/>
            <a:ext cx="2895600" cy="457200"/>
          </a:xfrm>
        </p:spPr>
        <p:txBody>
          <a:bodyPr/>
          <a:lstStyle>
            <a:lvl1pPr>
              <a:defRPr/>
            </a:lvl1pPr>
          </a:lstStyle>
          <a:p>
            <a:endParaRPr lang="fr-FR"/>
          </a:p>
        </p:txBody>
      </p:sp>
      <p:sp>
        <p:nvSpPr>
          <p:cNvPr id="6" name="Espace réservé du numéro de diapositive 5"/>
          <p:cNvSpPr>
            <a:spLocks noGrp="1"/>
          </p:cNvSpPr>
          <p:nvPr>
            <p:ph type="sldNum" sz="quarter" idx="12"/>
          </p:nvPr>
        </p:nvSpPr>
        <p:spPr>
          <a:xfrm>
            <a:off x="6553200" y="6248400"/>
            <a:ext cx="1905000" cy="457200"/>
          </a:xfrm>
        </p:spPr>
        <p:txBody>
          <a:bodyPr/>
          <a:lstStyle>
            <a:lvl1pPr>
              <a:defRPr smtClean="0"/>
            </a:lvl1pPr>
          </a:lstStyle>
          <a:p>
            <a:fld id="{2A89F524-6EE9-D54E-B95C-24D5D4B5B414}" type="slidenum">
              <a:rPr lang="fr-FR"/>
              <a:pPr/>
              <a:t>‹#›</a:t>
            </a:fld>
            <a:endParaRPr lang="fr-F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xAndObj">
  <p:cSld name="1_Titre. Texte et diagramme">
    <p:spTree>
      <p:nvGrpSpPr>
        <p:cNvPr id="1" name=""/>
        <p:cNvGrpSpPr/>
        <p:nvPr/>
      </p:nvGrpSpPr>
      <p:grpSpPr>
        <a:xfrm>
          <a:off x="0" y="0"/>
          <a:ext cx="0" cy="0"/>
          <a:chOff x="0" y="0"/>
          <a:chExt cx="0" cy="0"/>
        </a:xfrm>
      </p:grpSpPr>
      <p:sp>
        <p:nvSpPr>
          <p:cNvPr id="2" name="Titre 1"/>
          <p:cNvSpPr>
            <a:spLocks noGrp="1"/>
          </p:cNvSpPr>
          <p:nvPr>
            <p:ph type="title"/>
          </p:nvPr>
        </p:nvSpPr>
        <p:spPr>
          <a:xfrm>
            <a:off x="685800" y="609600"/>
            <a:ext cx="7772400" cy="1143000"/>
          </a:xfrm>
        </p:spPr>
        <p:txBody>
          <a:bodyPr/>
          <a:lstStyle/>
          <a:p>
            <a:r>
              <a:rPr lang="fr-CH" smtClean="0"/>
              <a:t>Cliquez et modifiez le titre</a:t>
            </a:r>
            <a:endParaRPr lang="fr-FR"/>
          </a:p>
        </p:txBody>
      </p:sp>
      <p:sp>
        <p:nvSpPr>
          <p:cNvPr id="3" name="Espace réservé du texte 2"/>
          <p:cNvSpPr>
            <a:spLocks noGrp="1"/>
          </p:cNvSpPr>
          <p:nvPr>
            <p:ph type="body" sz="half" idx="1"/>
          </p:nvPr>
        </p:nvSpPr>
        <p:spPr>
          <a:xfrm>
            <a:off x="685800" y="1981200"/>
            <a:ext cx="3810000" cy="4114800"/>
          </a:xfrm>
        </p:spPr>
        <p:txBody>
          <a:bodyPr/>
          <a:lstStyle/>
          <a:p>
            <a:pPr lvl="0"/>
            <a:r>
              <a:rPr lang="fr-CH" smtClean="0"/>
              <a:t>Cliquez pour modifier les styles du texte du masque</a:t>
            </a:r>
          </a:p>
          <a:p>
            <a:pPr lvl="1"/>
            <a:r>
              <a:rPr lang="fr-CH" smtClean="0"/>
              <a:t>Deuxième niveau</a:t>
            </a:r>
          </a:p>
          <a:p>
            <a:pPr lvl="2"/>
            <a:r>
              <a:rPr lang="fr-CH" smtClean="0"/>
              <a:t>Troisième niveau</a:t>
            </a:r>
          </a:p>
          <a:p>
            <a:pPr lvl="3"/>
            <a:r>
              <a:rPr lang="fr-CH" smtClean="0"/>
              <a:t>Quatrième niveau</a:t>
            </a:r>
          </a:p>
          <a:p>
            <a:pPr lvl="4"/>
            <a:r>
              <a:rPr lang="fr-CH" smtClean="0"/>
              <a:t>Cinquième niveau</a:t>
            </a:r>
            <a:endParaRPr lang="fr-FR"/>
          </a:p>
        </p:txBody>
      </p:sp>
      <p:sp>
        <p:nvSpPr>
          <p:cNvPr id="4" name="Espace réservé du contenu 3"/>
          <p:cNvSpPr>
            <a:spLocks noGrp="1"/>
          </p:cNvSpPr>
          <p:nvPr>
            <p:ph sz="half" idx="2"/>
          </p:nvPr>
        </p:nvSpPr>
        <p:spPr>
          <a:xfrm>
            <a:off x="4648200" y="1981200"/>
            <a:ext cx="3810000" cy="4114800"/>
          </a:xfrm>
        </p:spPr>
        <p:txBody>
          <a:bodyPr/>
          <a:lstStyle/>
          <a:p>
            <a:pPr lvl="0"/>
            <a:r>
              <a:rPr lang="fr-CH" smtClean="0"/>
              <a:t>Cliquez pour modifier les styles du texte du masque</a:t>
            </a:r>
          </a:p>
          <a:p>
            <a:pPr lvl="1"/>
            <a:r>
              <a:rPr lang="fr-CH" smtClean="0"/>
              <a:t>Deuxième niveau</a:t>
            </a:r>
          </a:p>
          <a:p>
            <a:pPr lvl="2"/>
            <a:r>
              <a:rPr lang="fr-CH" smtClean="0"/>
              <a:t>Troisième niveau</a:t>
            </a:r>
          </a:p>
          <a:p>
            <a:pPr lvl="3"/>
            <a:r>
              <a:rPr lang="fr-CH" smtClean="0"/>
              <a:t>Quatrième niveau</a:t>
            </a:r>
          </a:p>
          <a:p>
            <a:pPr lvl="4"/>
            <a:r>
              <a:rPr lang="fr-CH" smtClean="0"/>
              <a:t>Cinquième niveau</a:t>
            </a:r>
            <a:endParaRPr lang="fr-FR"/>
          </a:p>
        </p:txBody>
      </p:sp>
      <p:sp>
        <p:nvSpPr>
          <p:cNvPr id="5" name="Espace réservé de la date 4"/>
          <p:cNvSpPr>
            <a:spLocks noGrp="1"/>
          </p:cNvSpPr>
          <p:nvPr>
            <p:ph type="dt" sz="half" idx="10"/>
          </p:nvPr>
        </p:nvSpPr>
        <p:spPr>
          <a:xfrm>
            <a:off x="685800" y="6248400"/>
            <a:ext cx="1905000" cy="457200"/>
          </a:xfrm>
        </p:spPr>
        <p:txBody>
          <a:bodyPr/>
          <a:lstStyle>
            <a:lvl1pPr>
              <a:defRPr/>
            </a:lvl1pPr>
          </a:lstStyle>
          <a:p>
            <a:endParaRPr lang="fr-FR"/>
          </a:p>
        </p:txBody>
      </p:sp>
      <p:sp>
        <p:nvSpPr>
          <p:cNvPr id="6" name="Espace réservé du pied de page 5"/>
          <p:cNvSpPr>
            <a:spLocks noGrp="1"/>
          </p:cNvSpPr>
          <p:nvPr>
            <p:ph type="ftr" sz="quarter" idx="11"/>
          </p:nvPr>
        </p:nvSpPr>
        <p:spPr>
          <a:xfrm>
            <a:off x="3124200" y="6248400"/>
            <a:ext cx="2895600" cy="457200"/>
          </a:xfrm>
        </p:spPr>
        <p:txBody>
          <a:bodyPr/>
          <a:lstStyle>
            <a:lvl1pPr>
              <a:defRPr/>
            </a:lvl1pPr>
          </a:lstStyle>
          <a:p>
            <a:endParaRPr lang="fr-FR"/>
          </a:p>
        </p:txBody>
      </p:sp>
      <p:sp>
        <p:nvSpPr>
          <p:cNvPr id="7" name="Espace réservé du numéro de diapositive 6"/>
          <p:cNvSpPr>
            <a:spLocks noGrp="1"/>
          </p:cNvSpPr>
          <p:nvPr>
            <p:ph type="sldNum" sz="quarter" idx="12"/>
          </p:nvPr>
        </p:nvSpPr>
        <p:spPr>
          <a:xfrm>
            <a:off x="6553200" y="6248400"/>
            <a:ext cx="1905000" cy="457200"/>
          </a:xfrm>
        </p:spPr>
        <p:txBody>
          <a:bodyPr/>
          <a:lstStyle>
            <a:lvl1pPr>
              <a:defRPr smtClean="0"/>
            </a:lvl1pPr>
          </a:lstStyle>
          <a:p>
            <a:fld id="{CBDEEACD-18B5-0843-99BF-48B417841BAF}" type="slidenum">
              <a:rPr lang="fr-FR"/>
              <a:pPr/>
              <a:t>‹#›</a:t>
            </a:fld>
            <a:endParaRPr lang="fr-F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CH" smtClean="0"/>
              <a:t>Cliquez et modifiez le titre</a:t>
            </a:r>
            <a:endParaRPr lang="fr-F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CH" smtClean="0"/>
              <a:t>Cliquez pour modifier les styles du texte du masque</a:t>
            </a:r>
          </a:p>
        </p:txBody>
      </p:sp>
      <p:sp>
        <p:nvSpPr>
          <p:cNvPr id="4" name="Espace réservé de la date 3"/>
          <p:cNvSpPr>
            <a:spLocks noGrp="1"/>
          </p:cNvSpPr>
          <p:nvPr>
            <p:ph type="dt" sz="half" idx="10"/>
          </p:nvPr>
        </p:nvSpPr>
        <p:spPr/>
        <p:txBody>
          <a:bodyPr/>
          <a:lstStyle/>
          <a:p>
            <a:fld id="{1768B08B-3B67-B441-BA2D-4C40C013C226}" type="datetimeFigureOut">
              <a:rPr lang="fr-FR" smtClean="0"/>
              <a:pPr/>
              <a:t>26/02/09</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FBBA6143-8DB6-D44F-93F7-E517EDF65EC9}" type="slidenum">
              <a:rPr lang="fr-FR" smtClean="0"/>
              <a:pPr/>
              <a:t>‹#›</a:t>
            </a:fld>
            <a:endParaRPr lang="fr-F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H" smtClean="0"/>
              <a:t>Cliquez et modifiez le titre</a:t>
            </a:r>
            <a:endParaRPr lang="fr-F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CH" smtClean="0"/>
              <a:t>Cliquez pour modifier les styles du texte du masque</a:t>
            </a:r>
          </a:p>
          <a:p>
            <a:pPr lvl="1"/>
            <a:r>
              <a:rPr lang="fr-CH" smtClean="0"/>
              <a:t>Deuxième niveau</a:t>
            </a:r>
          </a:p>
          <a:p>
            <a:pPr lvl="2"/>
            <a:r>
              <a:rPr lang="fr-CH" smtClean="0"/>
              <a:t>Troisième niveau</a:t>
            </a:r>
          </a:p>
          <a:p>
            <a:pPr lvl="3"/>
            <a:r>
              <a:rPr lang="fr-CH" smtClean="0"/>
              <a:t>Quatrième niveau</a:t>
            </a:r>
          </a:p>
          <a:p>
            <a:pPr lvl="4"/>
            <a:r>
              <a:rPr lang="fr-CH" smtClean="0"/>
              <a:t>Cinquième niveau</a:t>
            </a:r>
            <a:endParaRPr lang="fr-F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CH" smtClean="0"/>
              <a:t>Cliquez pour modifier les styles du texte du masque</a:t>
            </a:r>
          </a:p>
          <a:p>
            <a:pPr lvl="1"/>
            <a:r>
              <a:rPr lang="fr-CH" smtClean="0"/>
              <a:t>Deuxième niveau</a:t>
            </a:r>
          </a:p>
          <a:p>
            <a:pPr lvl="2"/>
            <a:r>
              <a:rPr lang="fr-CH" smtClean="0"/>
              <a:t>Troisième niveau</a:t>
            </a:r>
          </a:p>
          <a:p>
            <a:pPr lvl="3"/>
            <a:r>
              <a:rPr lang="fr-CH" smtClean="0"/>
              <a:t>Quatrième niveau</a:t>
            </a:r>
          </a:p>
          <a:p>
            <a:pPr lvl="4"/>
            <a:r>
              <a:rPr lang="fr-CH" smtClean="0"/>
              <a:t>Cinquième niveau</a:t>
            </a:r>
            <a:endParaRPr lang="fr-FR"/>
          </a:p>
        </p:txBody>
      </p:sp>
      <p:sp>
        <p:nvSpPr>
          <p:cNvPr id="5" name="Espace réservé de la date 4"/>
          <p:cNvSpPr>
            <a:spLocks noGrp="1"/>
          </p:cNvSpPr>
          <p:nvPr>
            <p:ph type="dt" sz="half" idx="10"/>
          </p:nvPr>
        </p:nvSpPr>
        <p:spPr/>
        <p:txBody>
          <a:bodyPr/>
          <a:lstStyle/>
          <a:p>
            <a:fld id="{1768B08B-3B67-B441-BA2D-4C40C013C226}" type="datetimeFigureOut">
              <a:rPr lang="fr-FR" smtClean="0"/>
              <a:pPr/>
              <a:t>26/02/09</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FBBA6143-8DB6-D44F-93F7-E517EDF65EC9}" type="slidenum">
              <a:rPr lang="fr-FR" smtClean="0"/>
              <a:pPr/>
              <a:t>‹#›</a:t>
            </a:fld>
            <a:endParaRPr lang="fr-F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CH" smtClean="0"/>
              <a:t>Cliquez et modifiez le titre</a:t>
            </a:r>
            <a:endParaRPr lang="fr-F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CH" smtClean="0"/>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CH" smtClean="0"/>
              <a:t>Cliquez pour modifier les styles du texte du masque</a:t>
            </a:r>
          </a:p>
          <a:p>
            <a:pPr lvl="1"/>
            <a:r>
              <a:rPr lang="fr-CH" smtClean="0"/>
              <a:t>Deuxième niveau</a:t>
            </a:r>
          </a:p>
          <a:p>
            <a:pPr lvl="2"/>
            <a:r>
              <a:rPr lang="fr-CH" smtClean="0"/>
              <a:t>Troisième niveau</a:t>
            </a:r>
          </a:p>
          <a:p>
            <a:pPr lvl="3"/>
            <a:r>
              <a:rPr lang="fr-CH" smtClean="0"/>
              <a:t>Quatrième niveau</a:t>
            </a:r>
          </a:p>
          <a:p>
            <a:pPr lvl="4"/>
            <a:r>
              <a:rPr lang="fr-CH" smtClean="0"/>
              <a:t>Cinquième niveau</a:t>
            </a:r>
            <a:endParaRPr lang="fr-F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CH" smtClean="0"/>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CH" smtClean="0"/>
              <a:t>Cliquez pour modifier les styles du texte du masque</a:t>
            </a:r>
          </a:p>
          <a:p>
            <a:pPr lvl="1"/>
            <a:r>
              <a:rPr lang="fr-CH" smtClean="0"/>
              <a:t>Deuxième niveau</a:t>
            </a:r>
          </a:p>
          <a:p>
            <a:pPr lvl="2"/>
            <a:r>
              <a:rPr lang="fr-CH" smtClean="0"/>
              <a:t>Troisième niveau</a:t>
            </a:r>
          </a:p>
          <a:p>
            <a:pPr lvl="3"/>
            <a:r>
              <a:rPr lang="fr-CH" smtClean="0"/>
              <a:t>Quatrième niveau</a:t>
            </a:r>
          </a:p>
          <a:p>
            <a:pPr lvl="4"/>
            <a:r>
              <a:rPr lang="fr-CH" smtClean="0"/>
              <a:t>Cinquième niveau</a:t>
            </a:r>
            <a:endParaRPr lang="fr-FR"/>
          </a:p>
        </p:txBody>
      </p:sp>
      <p:sp>
        <p:nvSpPr>
          <p:cNvPr id="7" name="Espace réservé de la date 6"/>
          <p:cNvSpPr>
            <a:spLocks noGrp="1"/>
          </p:cNvSpPr>
          <p:nvPr>
            <p:ph type="dt" sz="half" idx="10"/>
          </p:nvPr>
        </p:nvSpPr>
        <p:spPr/>
        <p:txBody>
          <a:bodyPr/>
          <a:lstStyle/>
          <a:p>
            <a:fld id="{1768B08B-3B67-B441-BA2D-4C40C013C226}" type="datetimeFigureOut">
              <a:rPr lang="fr-FR" smtClean="0"/>
              <a:pPr/>
              <a:t>26/02/09</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FBBA6143-8DB6-D44F-93F7-E517EDF65EC9}" type="slidenum">
              <a:rPr lang="fr-FR" smtClean="0"/>
              <a:pPr/>
              <a:t>‹#›</a:t>
            </a:fld>
            <a:endParaRPr lang="fr-F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H" smtClean="0"/>
              <a:t>Cliquez et modifiez le titre</a:t>
            </a:r>
            <a:endParaRPr lang="fr-FR"/>
          </a:p>
        </p:txBody>
      </p:sp>
      <p:sp>
        <p:nvSpPr>
          <p:cNvPr id="3" name="Espace réservé de la date 2"/>
          <p:cNvSpPr>
            <a:spLocks noGrp="1"/>
          </p:cNvSpPr>
          <p:nvPr>
            <p:ph type="dt" sz="half" idx="10"/>
          </p:nvPr>
        </p:nvSpPr>
        <p:spPr/>
        <p:txBody>
          <a:bodyPr/>
          <a:lstStyle/>
          <a:p>
            <a:fld id="{1768B08B-3B67-B441-BA2D-4C40C013C226}" type="datetimeFigureOut">
              <a:rPr lang="fr-FR" smtClean="0"/>
              <a:pPr/>
              <a:t>26/02/09</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FBBA6143-8DB6-D44F-93F7-E517EDF65EC9}" type="slidenum">
              <a:rPr lang="fr-FR" smtClean="0"/>
              <a:pPr/>
              <a:t>‹#›</a:t>
            </a:fld>
            <a:endParaRPr lang="fr-F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1768B08B-3B67-B441-BA2D-4C40C013C226}" type="datetimeFigureOut">
              <a:rPr lang="fr-FR" smtClean="0"/>
              <a:pPr/>
              <a:t>26/02/09</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FBBA6143-8DB6-D44F-93F7-E517EDF65EC9}" type="slidenum">
              <a:rPr lang="fr-FR" smtClean="0"/>
              <a:pPr/>
              <a:t>‹#›</a:t>
            </a:fld>
            <a:endParaRPr lang="fr-F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CH" smtClean="0"/>
              <a:t>Cliquez et modifiez le titre</a:t>
            </a:r>
            <a:endParaRPr lang="fr-F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CH" smtClean="0"/>
              <a:t>Cliquez pour modifier les styles du texte du masque</a:t>
            </a:r>
          </a:p>
          <a:p>
            <a:pPr lvl="1"/>
            <a:r>
              <a:rPr lang="fr-CH" smtClean="0"/>
              <a:t>Deuxième niveau</a:t>
            </a:r>
          </a:p>
          <a:p>
            <a:pPr lvl="2"/>
            <a:r>
              <a:rPr lang="fr-CH" smtClean="0"/>
              <a:t>Troisième niveau</a:t>
            </a:r>
          </a:p>
          <a:p>
            <a:pPr lvl="3"/>
            <a:r>
              <a:rPr lang="fr-CH" smtClean="0"/>
              <a:t>Quatrième niveau</a:t>
            </a:r>
          </a:p>
          <a:p>
            <a:pPr lvl="4"/>
            <a:r>
              <a:rPr lang="fr-CH" smtClean="0"/>
              <a:t>Cinquième niveau</a:t>
            </a:r>
            <a:endParaRPr lang="fr-F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CH" smtClean="0"/>
              <a:t>Cliquez pour modifier les styles du texte du masque</a:t>
            </a:r>
          </a:p>
        </p:txBody>
      </p:sp>
      <p:sp>
        <p:nvSpPr>
          <p:cNvPr id="5" name="Espace réservé de la date 4"/>
          <p:cNvSpPr>
            <a:spLocks noGrp="1"/>
          </p:cNvSpPr>
          <p:nvPr>
            <p:ph type="dt" sz="half" idx="10"/>
          </p:nvPr>
        </p:nvSpPr>
        <p:spPr/>
        <p:txBody>
          <a:bodyPr/>
          <a:lstStyle/>
          <a:p>
            <a:fld id="{1768B08B-3B67-B441-BA2D-4C40C013C226}" type="datetimeFigureOut">
              <a:rPr lang="fr-FR" smtClean="0"/>
              <a:pPr/>
              <a:t>26/02/09</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FBBA6143-8DB6-D44F-93F7-E517EDF65EC9}" type="slidenum">
              <a:rPr lang="fr-FR" smtClean="0"/>
              <a:pPr/>
              <a:t>‹#›</a:t>
            </a:fld>
            <a:endParaRPr lang="fr-F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CH" smtClean="0"/>
              <a:t>Cliquez et modifiez le titre</a:t>
            </a:r>
            <a:endParaRPr lang="fr-F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CH" smtClean="0"/>
              <a:t>Cliquez pour modifier les styles du texte du masque</a:t>
            </a:r>
          </a:p>
        </p:txBody>
      </p:sp>
      <p:sp>
        <p:nvSpPr>
          <p:cNvPr id="5" name="Espace réservé de la date 4"/>
          <p:cNvSpPr>
            <a:spLocks noGrp="1"/>
          </p:cNvSpPr>
          <p:nvPr>
            <p:ph type="dt" sz="half" idx="10"/>
          </p:nvPr>
        </p:nvSpPr>
        <p:spPr/>
        <p:txBody>
          <a:bodyPr/>
          <a:lstStyle/>
          <a:p>
            <a:fld id="{1768B08B-3B67-B441-BA2D-4C40C013C226}" type="datetimeFigureOut">
              <a:rPr lang="fr-FR" smtClean="0"/>
              <a:pPr/>
              <a:t>26/02/09</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FBBA6143-8DB6-D44F-93F7-E517EDF65EC9}" type="slidenum">
              <a:rPr lang="fr-FR" smtClean="0"/>
              <a:pPr/>
              <a:t>‹#›</a:t>
            </a:fld>
            <a:endParaRPr lang="fr-FR"/>
          </a:p>
        </p:txBody>
      </p:sp>
    </p:spTree>
  </p:cSld>
  <p:clrMapOvr>
    <a:masterClrMapping/>
  </p:clrMapOvr>
</p:sldLayout>
</file>

<file path=ppt/slideMasters/_rels/slideMaster1.xml.rels><?xml version="1.0" encoding="UTF-8" standalone="yes"?>
<Relationships xmlns="http://schemas.openxmlformats.org/package/2006/relationships"><Relationship Id="rId14" Type="http://schemas.openxmlformats.org/officeDocument/2006/relationships/slideLayout" Target="../slideLayouts/slideLayout14.xml"/><Relationship Id="rId20" Type="http://schemas.openxmlformats.org/officeDocument/2006/relationships/slideLayout" Target="../slideLayouts/slideLayout20.xml"/><Relationship Id="rId4" Type="http://schemas.openxmlformats.org/officeDocument/2006/relationships/slideLayout" Target="../slideLayouts/slideLayout4.xml"/><Relationship Id="rId21" Type="http://schemas.openxmlformats.org/officeDocument/2006/relationships/slideLayout" Target="../slideLayouts/slideLayout21.xml"/><Relationship Id="rId22" Type="http://schemas.openxmlformats.org/officeDocument/2006/relationships/theme" Target="../theme/theme1.xml"/><Relationship Id="rId7" Type="http://schemas.openxmlformats.org/officeDocument/2006/relationships/slideLayout" Target="../slideLayouts/slideLayout7.xml"/><Relationship Id="rId11" Type="http://schemas.openxmlformats.org/officeDocument/2006/relationships/slideLayout" Target="../slideLayouts/slideLayout11.xml"/><Relationship Id="rId1" Type="http://schemas.openxmlformats.org/officeDocument/2006/relationships/slideLayout" Target="../slideLayouts/slideLayout1.xml"/><Relationship Id="rId6" Type="http://schemas.openxmlformats.org/officeDocument/2006/relationships/slideLayout" Target="../slideLayouts/slideLayout6.xml"/><Relationship Id="rId16" Type="http://schemas.openxmlformats.org/officeDocument/2006/relationships/slideLayout" Target="../slideLayouts/slideLayout16.xml"/><Relationship Id="rId8" Type="http://schemas.openxmlformats.org/officeDocument/2006/relationships/slideLayout" Target="../slideLayouts/slideLayout8.xml"/><Relationship Id="rId13" Type="http://schemas.openxmlformats.org/officeDocument/2006/relationships/slideLayout" Target="../slideLayouts/slideLayout13.xml"/><Relationship Id="rId10" Type="http://schemas.openxmlformats.org/officeDocument/2006/relationships/slideLayout" Target="../slideLayouts/slideLayout1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19" Type="http://schemas.openxmlformats.org/officeDocument/2006/relationships/slideLayout" Target="../slideLayouts/slideLayout19.xml"/><Relationship Id="rId2" Type="http://schemas.openxmlformats.org/officeDocument/2006/relationships/slideLayout" Target="../slideLayouts/slideLayout2.xml"/><Relationship Id="rId9" Type="http://schemas.openxmlformats.org/officeDocument/2006/relationships/slideLayout" Target="../slideLayouts/slideLayout9.xml"/><Relationship Id="rId3" Type="http://schemas.openxmlformats.org/officeDocument/2006/relationships/slideLayout" Target="../slideLayouts/slideLayout3.xml"/><Relationship Id="rId18"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2"/>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CH" smtClean="0"/>
              <a:t>Cliquez et modifiez le titre</a:t>
            </a:r>
            <a:endParaRPr lang="fr-FR"/>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CH" smtClean="0"/>
              <a:t>Cliquez pour modifier les styles du texte du masque</a:t>
            </a:r>
          </a:p>
          <a:p>
            <a:pPr lvl="1"/>
            <a:r>
              <a:rPr lang="fr-CH" smtClean="0"/>
              <a:t>Deuxième niveau</a:t>
            </a:r>
          </a:p>
          <a:p>
            <a:pPr lvl="2"/>
            <a:r>
              <a:rPr lang="fr-CH" smtClean="0"/>
              <a:t>Troisième niveau</a:t>
            </a:r>
          </a:p>
          <a:p>
            <a:pPr lvl="3"/>
            <a:r>
              <a:rPr lang="fr-CH" smtClean="0"/>
              <a:t>Quatrième niveau</a:t>
            </a:r>
          </a:p>
          <a:p>
            <a:pPr lvl="4"/>
            <a:r>
              <a:rPr lang="fr-CH" smtClean="0"/>
              <a:t>Cinquième niveau</a:t>
            </a:r>
            <a:endParaRPr lang="fr-FR"/>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768B08B-3B67-B441-BA2D-4C40C013C226}" type="datetimeFigureOut">
              <a:rPr lang="fr-FR" smtClean="0"/>
              <a:pPr/>
              <a:t>26/02/09</a:t>
            </a:fld>
            <a:endParaRPr lang="fr-FR"/>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BBA6143-8DB6-D44F-93F7-E517EDF65EC9}" type="slidenum">
              <a:rPr lang="fr-FR" smtClean="0"/>
              <a:pPr/>
              <a:t>‹#›</a:t>
            </a:fld>
            <a:endParaRPr lang="fr-FR"/>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6" r:id="rId16"/>
    <p:sldLayoutId id="2147483667" r:id="rId17"/>
    <p:sldLayoutId id="2147483668" r:id="rId18"/>
    <p:sldLayoutId id="2147483669" r:id="rId19"/>
    <p:sldLayoutId id="2147483670" r:id="rId20"/>
    <p:sldLayoutId id="2147483671" r:id="rId2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1.png"/><Relationship Id="rId5"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eg"/><Relationship Id="rId3" Type="http://schemas.openxmlformats.org/officeDocument/2006/relationships/image" Target="../media/image1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3" Type="http://schemas.openxmlformats.org/officeDocument/2006/relationships/image" Target="../media/image1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4" Type="http://schemas.openxmlformats.org/officeDocument/2006/relationships/image" Target="../media/image17.png"/><Relationship Id="rId1" Type="http://schemas.openxmlformats.org/officeDocument/2006/relationships/slideLayout" Target="../slideLayouts/slideLayout13.xml"/><Relationship Id="rId2" Type="http://schemas.openxmlformats.org/officeDocument/2006/relationships/notesSlide" Target="../notesSlides/notesSlide11.xml"/><Relationship Id="rId3" Type="http://schemas.openxmlformats.org/officeDocument/2006/relationships/image" Target="../media/image16.png"/><Relationship Id="rId5" Type="http://schemas.openxmlformats.org/officeDocument/2006/relationships/image" Target="../media/image18.png"/></Relationships>
</file>

<file path=ppt/slides/_rels/slide17.xml.rels><?xml version="1.0" encoding="UTF-8" standalone="yes"?>
<Relationships xmlns="http://schemas.openxmlformats.org/package/2006/relationships"><Relationship Id="rId4" Type="http://schemas.openxmlformats.org/officeDocument/2006/relationships/image" Target="../media/image20.png"/><Relationship Id="rId1" Type="http://schemas.openxmlformats.org/officeDocument/2006/relationships/slideLayout" Target="../slideLayouts/slideLayout12.xml"/><Relationship Id="rId2" Type="http://schemas.openxmlformats.org/officeDocument/2006/relationships/notesSlide" Target="../notesSlides/notesSlide12.xml"/><Relationship Id="rId3" Type="http://schemas.openxmlformats.org/officeDocument/2006/relationships/image" Target="../media/image19.png"/><Relationship Id="rId5" Type="http://schemas.openxmlformats.org/officeDocument/2006/relationships/image" Target="../media/image21.png"/></Relationships>
</file>

<file path=ppt/slides/_rels/slide18.xml.rels><?xml version="1.0" encoding="UTF-8" standalone="yes"?>
<Relationships xmlns="http://schemas.openxmlformats.org/package/2006/relationships"><Relationship Id="rId4" Type="http://schemas.openxmlformats.org/officeDocument/2006/relationships/image" Target="../media/image23.jpeg"/><Relationship Id="rId1" Type="http://schemas.openxmlformats.org/officeDocument/2006/relationships/slideLayout" Target="../slideLayouts/slideLayout13.xml"/><Relationship Id="rId2" Type="http://schemas.openxmlformats.org/officeDocument/2006/relationships/notesSlide" Target="../notesSlides/notesSlide13.xml"/><Relationship Id="rId3" Type="http://schemas.openxmlformats.org/officeDocument/2006/relationships/image" Target="../media/image22.png"/></Relationships>
</file>

<file path=ppt/slides/_rels/slide19.xml.rels><?xml version="1.0" encoding="UTF-8" standalone="yes"?>
<Relationships xmlns="http://schemas.openxmlformats.org/package/2006/relationships"><Relationship Id="rId4" Type="http://schemas.openxmlformats.org/officeDocument/2006/relationships/image" Target="../media/image25.png"/><Relationship Id="rId1" Type="http://schemas.openxmlformats.org/officeDocument/2006/relationships/slideLayout" Target="../slideLayouts/slideLayout12.xml"/><Relationship Id="rId2" Type="http://schemas.openxmlformats.org/officeDocument/2006/relationships/notesSlide" Target="../notesSlides/notesSlide14.xml"/><Relationship Id="rId3" Type="http://schemas.openxmlformats.org/officeDocument/2006/relationships/image" Target="../media/image24.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3" Type="http://schemas.openxmlformats.org/officeDocument/2006/relationships/image" Target="../media/image4.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4" Type="http://schemas.openxmlformats.org/officeDocument/2006/relationships/image" Target="../media/image27.png"/><Relationship Id="rId1" Type="http://schemas.openxmlformats.org/officeDocument/2006/relationships/slideLayout" Target="../slideLayouts/slideLayout12.xml"/><Relationship Id="rId2" Type="http://schemas.openxmlformats.org/officeDocument/2006/relationships/notesSlide" Target="../notesSlides/notesSlide15.xml"/><Relationship Id="rId3" Type="http://schemas.openxmlformats.org/officeDocument/2006/relationships/image" Target="../media/image26.png"/><Relationship Id="rId5" Type="http://schemas.openxmlformats.org/officeDocument/2006/relationships/image" Target="../media/image28.png"/></Relationships>
</file>

<file path=ppt/slides/_rels/slide21.xml.rels><?xml version="1.0" encoding="UTF-8" standalone="yes"?>
<Relationships xmlns="http://schemas.openxmlformats.org/package/2006/relationships"><Relationship Id="rId4" Type="http://schemas.openxmlformats.org/officeDocument/2006/relationships/image" Target="../media/image30.png"/><Relationship Id="rId1" Type="http://schemas.openxmlformats.org/officeDocument/2006/relationships/slideLayout" Target="../slideLayouts/slideLayout12.xml"/><Relationship Id="rId2" Type="http://schemas.openxmlformats.org/officeDocument/2006/relationships/notesSlide" Target="../notesSlides/notesSlide16.xml"/><Relationship Id="rId3" Type="http://schemas.openxmlformats.org/officeDocument/2006/relationships/image" Target="../media/image29.png"/><Relationship Id="rId5" Type="http://schemas.openxmlformats.org/officeDocument/2006/relationships/image" Target="../media/image31.png"/></Relationships>
</file>

<file path=ppt/slides/_rels/slide22.xml.rels><?xml version="1.0" encoding="UTF-8" standalone="yes"?>
<Relationships xmlns="http://schemas.openxmlformats.org/package/2006/relationships"><Relationship Id="rId4" Type="http://schemas.openxmlformats.org/officeDocument/2006/relationships/image" Target="../media/image33.png"/><Relationship Id="rId1" Type="http://schemas.openxmlformats.org/officeDocument/2006/relationships/slideLayout" Target="../slideLayouts/slideLayout12.xml"/><Relationship Id="rId2" Type="http://schemas.openxmlformats.org/officeDocument/2006/relationships/notesSlide" Target="../notesSlides/notesSlide17.xml"/><Relationship Id="rId3" Type="http://schemas.openxmlformats.org/officeDocument/2006/relationships/image" Target="../media/image32.png"/></Relationships>
</file>

<file path=ppt/slides/_rels/slide23.xml.rels><?xml version="1.0" encoding="UTF-8" standalone="yes"?>
<Relationships xmlns="http://schemas.openxmlformats.org/package/2006/relationships"><Relationship Id="rId4" Type="http://schemas.openxmlformats.org/officeDocument/2006/relationships/image" Target="../media/image30.png"/><Relationship Id="rId1" Type="http://schemas.openxmlformats.org/officeDocument/2006/relationships/slideLayout" Target="../slideLayouts/slideLayout12.xml"/><Relationship Id="rId2" Type="http://schemas.openxmlformats.org/officeDocument/2006/relationships/notesSlide" Target="../notesSlides/notesSlide18.xml"/><Relationship Id="rId3" Type="http://schemas.openxmlformats.org/officeDocument/2006/relationships/image" Target="../media/image34.png"/><Relationship Id="rId5" Type="http://schemas.openxmlformats.org/officeDocument/2006/relationships/image" Target="../media/image35.png"/></Relationships>
</file>

<file path=ppt/slides/_rels/slide24.xml.rels><?xml version="1.0" encoding="UTF-8" standalone="yes"?>
<Relationships xmlns="http://schemas.openxmlformats.org/package/2006/relationships"><Relationship Id="rId6" Type="http://schemas.openxmlformats.org/officeDocument/2006/relationships/image" Target="../media/image37.jpeg"/><Relationship Id="rId4" Type="http://schemas.openxmlformats.org/officeDocument/2006/relationships/image" Target="../media/image33.png"/><Relationship Id="rId1" Type="http://schemas.openxmlformats.org/officeDocument/2006/relationships/slideLayout" Target="../slideLayouts/slideLayout12.xml"/><Relationship Id="rId2" Type="http://schemas.openxmlformats.org/officeDocument/2006/relationships/notesSlide" Target="../notesSlides/notesSlide19.xml"/><Relationship Id="rId3" Type="http://schemas.openxmlformats.org/officeDocument/2006/relationships/image" Target="../media/image32.png"/><Relationship Id="rId5" Type="http://schemas.openxmlformats.org/officeDocument/2006/relationships/image" Target="../media/image36.png"/></Relationships>
</file>

<file path=ppt/slides/_rels/slide25.xml.rels><?xml version="1.0" encoding="UTF-8" standalone="yes"?>
<Relationships xmlns="http://schemas.openxmlformats.org/package/2006/relationships"><Relationship Id="rId4" Type="http://schemas.openxmlformats.org/officeDocument/2006/relationships/image" Target="../media/image30.png"/><Relationship Id="rId1" Type="http://schemas.openxmlformats.org/officeDocument/2006/relationships/slideLayout" Target="../slideLayouts/slideLayout12.xml"/><Relationship Id="rId2" Type="http://schemas.openxmlformats.org/officeDocument/2006/relationships/notesSlide" Target="../notesSlides/notesSlide20.xml"/><Relationship Id="rId3" Type="http://schemas.openxmlformats.org/officeDocument/2006/relationships/image" Target="../media/image34.png"/><Relationship Id="rId5" Type="http://schemas.openxmlformats.org/officeDocument/2006/relationships/image" Target="../media/image38.png"/></Relationships>
</file>

<file path=ppt/slides/_rels/slide26.xml.rels><?xml version="1.0" encoding="UTF-8" standalone="yes"?>
<Relationships xmlns="http://schemas.openxmlformats.org/package/2006/relationships"><Relationship Id="rId4" Type="http://schemas.openxmlformats.org/officeDocument/2006/relationships/image" Target="../media/image35.png"/><Relationship Id="rId1" Type="http://schemas.openxmlformats.org/officeDocument/2006/relationships/slideLayout" Target="../slideLayouts/slideLayout12.xml"/><Relationship Id="rId2" Type="http://schemas.openxmlformats.org/officeDocument/2006/relationships/notesSlide" Target="../notesSlides/notesSlide21.xml"/><Relationship Id="rId3" Type="http://schemas.openxmlformats.org/officeDocument/2006/relationships/image" Target="../media/image34.png"/><Relationship Id="rId5" Type="http://schemas.openxmlformats.org/officeDocument/2006/relationships/image" Target="../media/image29.png"/></Relationships>
</file>

<file path=ppt/slides/_rels/slide27.xml.rels><?xml version="1.0" encoding="UTF-8" standalone="yes"?>
<Relationships xmlns="http://schemas.openxmlformats.org/package/2006/relationships"><Relationship Id="rId6" Type="http://schemas.openxmlformats.org/officeDocument/2006/relationships/image" Target="../media/image39.png"/><Relationship Id="rId4" Type="http://schemas.openxmlformats.org/officeDocument/2006/relationships/image" Target="../media/image30.png"/><Relationship Id="rId1" Type="http://schemas.openxmlformats.org/officeDocument/2006/relationships/slideLayout" Target="../slideLayouts/slideLayout12.xml"/><Relationship Id="rId2" Type="http://schemas.openxmlformats.org/officeDocument/2006/relationships/notesSlide" Target="../notesSlides/notesSlide22.xml"/><Relationship Id="rId3" Type="http://schemas.openxmlformats.org/officeDocument/2006/relationships/image" Target="../media/image34.png"/><Relationship Id="rId5" Type="http://schemas.openxmlformats.org/officeDocument/2006/relationships/image" Target="../media/image35.png"/></Relationships>
</file>

<file path=ppt/slides/_rels/slide28.xml.rels><?xml version="1.0" encoding="UTF-8" standalone="yes"?>
<Relationships xmlns="http://schemas.openxmlformats.org/package/2006/relationships"><Relationship Id="rId4" Type="http://schemas.openxmlformats.org/officeDocument/2006/relationships/image" Target="../media/image40.png"/><Relationship Id="rId1" Type="http://schemas.openxmlformats.org/officeDocument/2006/relationships/slideLayout" Target="../slideLayouts/slideLayout13.xml"/><Relationship Id="rId2" Type="http://schemas.openxmlformats.org/officeDocument/2006/relationships/notesSlide" Target="../notesSlides/notesSlide23.xml"/><Relationship Id="rId3" Type="http://schemas.openxmlformats.org/officeDocument/2006/relationships/image" Target="../media/image2.png"/><Relationship Id="rId5" Type="http://schemas.openxmlformats.org/officeDocument/2006/relationships/image" Target="../media/image41.png"/></Relationships>
</file>

<file path=ppt/slides/_rels/slide29.xml.rels><?xml version="1.0" encoding="UTF-8" standalone="yes"?>
<Relationships xmlns="http://schemas.openxmlformats.org/package/2006/relationships"><Relationship Id="rId4" Type="http://schemas.openxmlformats.org/officeDocument/2006/relationships/image" Target="../media/image43.png"/><Relationship Id="rId1" Type="http://schemas.openxmlformats.org/officeDocument/2006/relationships/slideLayout" Target="../slideLayouts/slideLayout13.xml"/><Relationship Id="rId2" Type="http://schemas.openxmlformats.org/officeDocument/2006/relationships/notesSlide" Target="../notesSlides/notesSlide24.xml"/><Relationship Id="rId3" Type="http://schemas.openxmlformats.org/officeDocument/2006/relationships/image" Target="../media/image42.png"/><Relationship Id="rId5" Type="http://schemas.openxmlformats.org/officeDocument/2006/relationships/image" Target="../media/image44.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3" Type="http://schemas.openxmlformats.org/officeDocument/2006/relationships/image" Target="../media/image4.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4" Type="http://schemas.openxmlformats.org/officeDocument/2006/relationships/image" Target="../media/image47.jpeg"/><Relationship Id="rId1" Type="http://schemas.openxmlformats.org/officeDocument/2006/relationships/slideLayout" Target="../slideLayouts/slideLayout2.xml"/><Relationship Id="rId2" Type="http://schemas.openxmlformats.org/officeDocument/2006/relationships/image" Target="../media/image45.jpeg"/><Relationship Id="rId3" Type="http://schemas.openxmlformats.org/officeDocument/2006/relationships/image" Target="../media/image46.jpe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5.xml"/><Relationship Id="rId3" Type="http://schemas.openxmlformats.org/officeDocument/2006/relationships/image" Target="../media/image12.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4" Type="http://schemas.openxmlformats.org/officeDocument/2006/relationships/image" Target="../media/image50.tiff"/><Relationship Id="rId1" Type="http://schemas.openxmlformats.org/officeDocument/2006/relationships/slideLayout" Target="../slideLayouts/slideLayout16.xml"/><Relationship Id="rId2" Type="http://schemas.openxmlformats.org/officeDocument/2006/relationships/image" Target="../media/image48.jpeg"/><Relationship Id="rId3" Type="http://schemas.openxmlformats.org/officeDocument/2006/relationships/image" Target="../media/image49.jpeg"/></Relationships>
</file>

<file path=ppt/slides/_rels/slide33.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2" Type="http://schemas.openxmlformats.org/officeDocument/2006/relationships/image" Target="../media/image52.jpeg"/><Relationship Id="rId3" Type="http://schemas.openxmlformats.org/officeDocument/2006/relationships/image" Target="../media/image53.png"/><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2" Type="http://schemas.openxmlformats.org/officeDocument/2006/relationships/image" Target="../media/image54.png"/><Relationship Id="rId3" Type="http://schemas.openxmlformats.org/officeDocument/2006/relationships/image" Target="../media/image55.png"/><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4" Type="http://schemas.openxmlformats.org/officeDocument/2006/relationships/image" Target="../media/image57.png"/><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56.png"/></Relationships>
</file>

<file path=ppt/slides/_rels/slide37.xml.rels><?xml version="1.0" encoding="UTF-8" standalone="yes"?>
<Relationships xmlns="http://schemas.openxmlformats.org/package/2006/relationships"><Relationship Id="rId6" Type="http://schemas.openxmlformats.org/officeDocument/2006/relationships/image" Target="../media/image61.jpeg"/><Relationship Id="rId4" Type="http://schemas.openxmlformats.org/officeDocument/2006/relationships/image" Target="../media/image59.jpeg"/><Relationship Id="rId1" Type="http://schemas.openxmlformats.org/officeDocument/2006/relationships/slideLayout" Target="../slideLayouts/slideLayout16.xml"/><Relationship Id="rId2" Type="http://schemas.openxmlformats.org/officeDocument/2006/relationships/notesSlide" Target="../notesSlides/notesSlide27.xml"/><Relationship Id="rId3" Type="http://schemas.openxmlformats.org/officeDocument/2006/relationships/image" Target="../media/image58.png"/><Relationship Id="rId5" Type="http://schemas.openxmlformats.org/officeDocument/2006/relationships/image" Target="../media/image60.jpeg"/></Relationships>
</file>

<file path=ppt/slides/_rels/slide38.xml.rels><?xml version="1.0" encoding="UTF-8" standalone="yes"?>
<Relationships xmlns="http://schemas.openxmlformats.org/package/2006/relationships"><Relationship Id="rId4" Type="http://schemas.openxmlformats.org/officeDocument/2006/relationships/image" Target="../media/image63.jpeg"/><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62.jpeg"/></Relationships>
</file>

<file path=ppt/slides/_rels/slide39.xml.rels><?xml version="1.0" encoding="UTF-8" standalone="yes"?>
<Relationships xmlns="http://schemas.openxmlformats.org/package/2006/relationships"><Relationship Id="rId4" Type="http://schemas.openxmlformats.org/officeDocument/2006/relationships/image" Target="../media/image65.jpeg"/><Relationship Id="rId1" Type="http://schemas.openxmlformats.org/officeDocument/2006/relationships/slideLayout" Target="../slideLayouts/slideLayout15.xml"/><Relationship Id="rId2" Type="http://schemas.openxmlformats.org/officeDocument/2006/relationships/notesSlide" Target="../notesSlides/notesSlide29.xml"/><Relationship Id="rId3" Type="http://schemas.openxmlformats.org/officeDocument/2006/relationships/image" Target="../media/image64.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3" Type="http://schemas.openxmlformats.org/officeDocument/2006/relationships/image" Target="../media/image5.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4" Type="http://schemas.openxmlformats.org/officeDocument/2006/relationships/image" Target="../media/image67.jpeg"/><Relationship Id="rId5" Type="http://schemas.openxmlformats.org/officeDocument/2006/relationships/image" Target="../media/image68.jpeg"/><Relationship Id="rId7" Type="http://schemas.openxmlformats.org/officeDocument/2006/relationships/image" Target="../media/image70.png"/><Relationship Id="rId1" Type="http://schemas.openxmlformats.org/officeDocument/2006/relationships/slideLayout" Target="../slideLayouts/slideLayout15.xml"/><Relationship Id="rId2" Type="http://schemas.openxmlformats.org/officeDocument/2006/relationships/notesSlide" Target="../notesSlides/notesSlide30.xml"/><Relationship Id="rId3" Type="http://schemas.openxmlformats.org/officeDocument/2006/relationships/image" Target="../media/image66.jpeg"/><Relationship Id="rId6" Type="http://schemas.openxmlformats.org/officeDocument/2006/relationships/image" Target="../media/image69.jpeg"/></Relationships>
</file>

<file path=ppt/slides/_rels/slide41.xml.rels><?xml version="1.0" encoding="UTF-8" standalone="yes"?>
<Relationships xmlns="http://schemas.openxmlformats.org/package/2006/relationships"><Relationship Id="rId4" Type="http://schemas.openxmlformats.org/officeDocument/2006/relationships/image" Target="../media/image72.jpeg"/><Relationship Id="rId1" Type="http://schemas.openxmlformats.org/officeDocument/2006/relationships/slideLayout" Target="../slideLayouts/slideLayout15.xml"/><Relationship Id="rId2" Type="http://schemas.openxmlformats.org/officeDocument/2006/relationships/notesSlide" Target="../notesSlides/notesSlide31.xml"/><Relationship Id="rId3" Type="http://schemas.openxmlformats.org/officeDocument/2006/relationships/image" Target="../media/image71.png"/><Relationship Id="rId5" Type="http://schemas.openxmlformats.org/officeDocument/2006/relationships/image" Target="../media/image73.jpeg"/></Relationships>
</file>

<file path=ppt/slides/_rels/slide42.xml.rels><?xml version="1.0" encoding="UTF-8" standalone="yes"?>
<Relationships xmlns="http://schemas.openxmlformats.org/package/2006/relationships"><Relationship Id="rId4" Type="http://schemas.openxmlformats.org/officeDocument/2006/relationships/image" Target="../media/image75.jpeg"/><Relationship Id="rId1" Type="http://schemas.openxmlformats.org/officeDocument/2006/relationships/slideLayout" Target="../slideLayouts/slideLayout15.xml"/><Relationship Id="rId2" Type="http://schemas.openxmlformats.org/officeDocument/2006/relationships/notesSlide" Target="../notesSlides/notesSlide32.xml"/><Relationship Id="rId3" Type="http://schemas.openxmlformats.org/officeDocument/2006/relationships/image" Target="../media/image74.jpeg"/><Relationship Id="rId5" Type="http://schemas.openxmlformats.org/officeDocument/2006/relationships/image" Target="../media/image76.jpeg"/></Relationships>
</file>

<file path=ppt/slides/_rels/slide43.xml.rels><?xml version="1.0" encoding="UTF-8" standalone="yes"?>
<Relationships xmlns="http://schemas.openxmlformats.org/package/2006/relationships"><Relationship Id="rId4" Type="http://schemas.openxmlformats.org/officeDocument/2006/relationships/image" Target="../media/image78.png"/><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77.pn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4.xml"/><Relationship Id="rId3" Type="http://schemas.openxmlformats.org/officeDocument/2006/relationships/image" Target="../media/image79.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4" Type="http://schemas.openxmlformats.org/officeDocument/2006/relationships/image" Target="../media/image81.jpeg"/><Relationship Id="rId1" Type="http://schemas.openxmlformats.org/officeDocument/2006/relationships/slideLayout" Target="../slideLayouts/slideLayout16.xml"/><Relationship Id="rId2" Type="http://schemas.openxmlformats.org/officeDocument/2006/relationships/notesSlide" Target="../notesSlides/notesSlide35.xml"/><Relationship Id="rId3" Type="http://schemas.openxmlformats.org/officeDocument/2006/relationships/image" Target="../media/image80.png"/><Relationship Id="rId5" Type="http://schemas.openxmlformats.org/officeDocument/2006/relationships/image" Target="../media/image82.jpeg"/></Relationships>
</file>

<file path=ppt/slides/_rels/slide46.xml.rels><?xml version="1.0" encoding="UTF-8" standalone="yes"?>
<Relationships xmlns="http://schemas.openxmlformats.org/package/2006/relationships"><Relationship Id="rId4" Type="http://schemas.openxmlformats.org/officeDocument/2006/relationships/image" Target="../media/image84.jpeg"/><Relationship Id="rId1" Type="http://schemas.openxmlformats.org/officeDocument/2006/relationships/slideLayout" Target="../slideLayouts/slideLayout16.xml"/><Relationship Id="rId2" Type="http://schemas.openxmlformats.org/officeDocument/2006/relationships/notesSlide" Target="../notesSlides/notesSlide36.xml"/><Relationship Id="rId3" Type="http://schemas.openxmlformats.org/officeDocument/2006/relationships/image" Target="../media/image83.png"/><Relationship Id="rId5" Type="http://schemas.openxmlformats.org/officeDocument/2006/relationships/image" Target="../media/image85.jpeg"/></Relationships>
</file>

<file path=ppt/slides/_rels/slide47.xml.rels><?xml version="1.0" encoding="UTF-8" standalone="yes"?>
<Relationships xmlns="http://schemas.openxmlformats.org/package/2006/relationships"><Relationship Id="rId6" Type="http://schemas.openxmlformats.org/officeDocument/2006/relationships/image" Target="../media/image89.jpeg"/><Relationship Id="rId4" Type="http://schemas.openxmlformats.org/officeDocument/2006/relationships/image" Target="../media/image87.jpeg"/><Relationship Id="rId1" Type="http://schemas.openxmlformats.org/officeDocument/2006/relationships/slideLayout" Target="../slideLayouts/slideLayout17.xml"/><Relationship Id="rId2" Type="http://schemas.openxmlformats.org/officeDocument/2006/relationships/notesSlide" Target="../notesSlides/notesSlide37.xml"/><Relationship Id="rId3" Type="http://schemas.openxmlformats.org/officeDocument/2006/relationships/image" Target="../media/image86.jpeg"/><Relationship Id="rId5" Type="http://schemas.openxmlformats.org/officeDocument/2006/relationships/image" Target="../media/image88.jpeg"/></Relationships>
</file>

<file path=ppt/slides/_rels/slide48.xml.rels><?xml version="1.0" encoding="UTF-8" standalone="yes"?>
<Relationships xmlns="http://schemas.openxmlformats.org/package/2006/relationships"><Relationship Id="rId4" Type="http://schemas.openxmlformats.org/officeDocument/2006/relationships/image" Target="../media/image91.jpeg"/><Relationship Id="rId1" Type="http://schemas.openxmlformats.org/officeDocument/2006/relationships/slideLayout" Target="../slideLayouts/slideLayout12.xml"/><Relationship Id="rId2" Type="http://schemas.openxmlformats.org/officeDocument/2006/relationships/notesSlide" Target="../notesSlides/notesSlide38.xml"/><Relationship Id="rId3" Type="http://schemas.openxmlformats.org/officeDocument/2006/relationships/image" Target="../media/image90.jpeg"/><Relationship Id="rId5" Type="http://schemas.openxmlformats.org/officeDocument/2006/relationships/image" Target="../media/image92.jpeg"/></Relationships>
</file>

<file path=ppt/slides/_rels/slide49.xml.rels><?xml version="1.0" encoding="UTF-8" standalone="yes"?>
<Relationships xmlns="http://schemas.openxmlformats.org/package/2006/relationships"><Relationship Id="rId4" Type="http://schemas.openxmlformats.org/officeDocument/2006/relationships/image" Target="../media/image94.jpeg"/><Relationship Id="rId1" Type="http://schemas.openxmlformats.org/officeDocument/2006/relationships/slideLayout" Target="../slideLayouts/slideLayout12.xml"/><Relationship Id="rId2" Type="http://schemas.openxmlformats.org/officeDocument/2006/relationships/notesSlide" Target="../notesSlides/notesSlide39.xml"/><Relationship Id="rId3" Type="http://schemas.openxmlformats.org/officeDocument/2006/relationships/image" Target="../media/image93.jpeg"/><Relationship Id="rId5" Type="http://schemas.openxmlformats.org/officeDocument/2006/relationships/image" Target="../media/image95.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4" Type="http://schemas.openxmlformats.org/officeDocument/2006/relationships/image" Target="../media/image97.jpeg"/><Relationship Id="rId1" Type="http://schemas.openxmlformats.org/officeDocument/2006/relationships/slideLayout" Target="../slideLayouts/slideLayout12.xml"/><Relationship Id="rId2" Type="http://schemas.openxmlformats.org/officeDocument/2006/relationships/notesSlide" Target="../notesSlides/notesSlide40.xml"/><Relationship Id="rId3" Type="http://schemas.openxmlformats.org/officeDocument/2006/relationships/image" Target="../media/image96.jpeg"/><Relationship Id="rId5" Type="http://schemas.openxmlformats.org/officeDocument/2006/relationships/image" Target="../media/image98.jpeg"/></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1.xml"/><Relationship Id="rId3" Type="http://schemas.openxmlformats.org/officeDocument/2006/relationships/image" Target="../media/image99.png"/><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6" Type="http://schemas.openxmlformats.org/officeDocument/2006/relationships/image" Target="../media/image103.jpeg"/><Relationship Id="rId4" Type="http://schemas.openxmlformats.org/officeDocument/2006/relationships/image" Target="../media/image101.png"/><Relationship Id="rId1" Type="http://schemas.openxmlformats.org/officeDocument/2006/relationships/slideLayout" Target="../slideLayouts/slideLayout12.xml"/><Relationship Id="rId2" Type="http://schemas.openxmlformats.org/officeDocument/2006/relationships/notesSlide" Target="../notesSlides/notesSlide42.xml"/><Relationship Id="rId3" Type="http://schemas.openxmlformats.org/officeDocument/2006/relationships/image" Target="../media/image100.jpeg"/><Relationship Id="rId5" Type="http://schemas.openxmlformats.org/officeDocument/2006/relationships/image" Target="../media/image102.jpeg"/></Relationships>
</file>

<file path=ppt/slides/_rels/slide53.xml.rels><?xml version="1.0" encoding="UTF-8" standalone="yes"?>
<Relationships xmlns="http://schemas.openxmlformats.org/package/2006/relationships"><Relationship Id="rId6" Type="http://schemas.openxmlformats.org/officeDocument/2006/relationships/image" Target="../media/image107.jpeg"/><Relationship Id="rId4" Type="http://schemas.openxmlformats.org/officeDocument/2006/relationships/image" Target="../media/image105.png"/><Relationship Id="rId1" Type="http://schemas.openxmlformats.org/officeDocument/2006/relationships/slideLayout" Target="../slideLayouts/slideLayout12.xml"/><Relationship Id="rId2" Type="http://schemas.openxmlformats.org/officeDocument/2006/relationships/notesSlide" Target="../notesSlides/notesSlide43.xml"/><Relationship Id="rId3" Type="http://schemas.openxmlformats.org/officeDocument/2006/relationships/image" Target="../media/image104.jpeg"/><Relationship Id="rId5" Type="http://schemas.openxmlformats.org/officeDocument/2006/relationships/image" Target="../media/image106.jpeg"/></Relationships>
</file>

<file path=ppt/slides/_rels/slide54.xml.rels><?xml version="1.0" encoding="UTF-8" standalone="yes"?>
<Relationships xmlns="http://schemas.openxmlformats.org/package/2006/relationships"><Relationship Id="rId4" Type="http://schemas.openxmlformats.org/officeDocument/2006/relationships/image" Target="../media/image109.png"/><Relationship Id="rId1" Type="http://schemas.openxmlformats.org/officeDocument/2006/relationships/slideLayout" Target="../slideLayouts/slideLayout14.xml"/><Relationship Id="rId2" Type="http://schemas.openxmlformats.org/officeDocument/2006/relationships/notesSlide" Target="../notesSlides/notesSlide44.xml"/><Relationship Id="rId3" Type="http://schemas.openxmlformats.org/officeDocument/2006/relationships/image" Target="../media/image108.png"/><Relationship Id="rId5" Type="http://schemas.openxmlformats.org/officeDocument/2006/relationships/image" Target="../media/image110.png"/></Relationships>
</file>

<file path=ppt/slides/_rels/slide55.xml.rels><?xml version="1.0" encoding="UTF-8" standalone="yes"?>
<Relationships xmlns="http://schemas.openxmlformats.org/package/2006/relationships"><Relationship Id="rId4" Type="http://schemas.openxmlformats.org/officeDocument/2006/relationships/image" Target="../media/image113.png"/><Relationship Id="rId1" Type="http://schemas.openxmlformats.org/officeDocument/2006/relationships/slideLayout" Target="../slideLayouts/slideLayout14.xml"/><Relationship Id="rId2" Type="http://schemas.openxmlformats.org/officeDocument/2006/relationships/image" Target="../media/image111.png"/><Relationship Id="rId3" Type="http://schemas.openxmlformats.org/officeDocument/2006/relationships/image" Target="../media/image112.png"/></Relationships>
</file>

<file path=ppt/slides/_rels/slide56.xml.rels><?xml version="1.0" encoding="UTF-8" standalone="yes"?>
<Relationships xmlns="http://schemas.openxmlformats.org/package/2006/relationships"><Relationship Id="rId4" Type="http://schemas.openxmlformats.org/officeDocument/2006/relationships/image" Target="../media/image115.jpeg"/><Relationship Id="rId1" Type="http://schemas.openxmlformats.org/officeDocument/2006/relationships/slideLayout" Target="../slideLayouts/slideLayout14.xml"/><Relationship Id="rId2" Type="http://schemas.openxmlformats.org/officeDocument/2006/relationships/image" Target="../media/image114.png"/><Relationship Id="rId3" Type="http://schemas.openxmlformats.org/officeDocument/2006/relationships/image" Target="../media/image89.jpeg"/></Relationships>
</file>

<file path=ppt/slides/_rels/slide57.xml.rels><?xml version="1.0" encoding="UTF-8" standalone="yes"?>
<Relationships xmlns="http://schemas.openxmlformats.org/package/2006/relationships"><Relationship Id="rId4" Type="http://schemas.openxmlformats.org/officeDocument/2006/relationships/image" Target="../media/image118.png"/><Relationship Id="rId1" Type="http://schemas.openxmlformats.org/officeDocument/2006/relationships/slideLayout" Target="../slideLayouts/slideLayout14.xml"/><Relationship Id="rId2" Type="http://schemas.openxmlformats.org/officeDocument/2006/relationships/image" Target="../media/image116.png"/><Relationship Id="rId3" Type="http://schemas.openxmlformats.org/officeDocument/2006/relationships/image" Target="../media/image117.png"/></Relationships>
</file>

<file path=ppt/slides/_rels/slide58.xml.rels><?xml version="1.0" encoding="UTF-8" standalone="yes"?>
<Relationships xmlns="http://schemas.openxmlformats.org/package/2006/relationships"><Relationship Id="rId4" Type="http://schemas.openxmlformats.org/officeDocument/2006/relationships/image" Target="../media/image120.jpeg"/><Relationship Id="rId1" Type="http://schemas.openxmlformats.org/officeDocument/2006/relationships/slideLayout" Target="../slideLayouts/slideLayout14.xml"/><Relationship Id="rId2" Type="http://schemas.openxmlformats.org/officeDocument/2006/relationships/notesSlide" Target="../notesSlides/notesSlide45.xml"/><Relationship Id="rId3" Type="http://schemas.openxmlformats.org/officeDocument/2006/relationships/image" Target="../media/image119.jpeg"/><Relationship Id="rId5" Type="http://schemas.openxmlformats.org/officeDocument/2006/relationships/image" Target="../media/image121.png"/></Relationships>
</file>

<file path=ppt/slides/_rels/slide59.xml.rels><?xml version="1.0" encoding="UTF-8" standalone="yes"?>
<Relationships xmlns="http://schemas.openxmlformats.org/package/2006/relationships"><Relationship Id="rId4" Type="http://schemas.openxmlformats.org/officeDocument/2006/relationships/image" Target="../media/image123.jpeg"/><Relationship Id="rId1" Type="http://schemas.openxmlformats.org/officeDocument/2006/relationships/slideLayout" Target="../slideLayouts/slideLayout14.xml"/><Relationship Id="rId2" Type="http://schemas.openxmlformats.org/officeDocument/2006/relationships/notesSlide" Target="../notesSlides/notesSlide46.xml"/><Relationship Id="rId3" Type="http://schemas.openxmlformats.org/officeDocument/2006/relationships/image" Target="../media/image122.jpeg"/><Relationship Id="rId5" Type="http://schemas.openxmlformats.org/officeDocument/2006/relationships/image" Target="../media/image124.jpe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3" Type="http://schemas.openxmlformats.org/officeDocument/2006/relationships/image" Target="../media/image6.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4" Type="http://schemas.openxmlformats.org/officeDocument/2006/relationships/image" Target="../media/image126.png"/><Relationship Id="rId1" Type="http://schemas.openxmlformats.org/officeDocument/2006/relationships/slideLayout" Target="../slideLayouts/slideLayout12.xml"/><Relationship Id="rId2" Type="http://schemas.openxmlformats.org/officeDocument/2006/relationships/notesSlide" Target="../notesSlides/notesSlide47.xml"/><Relationship Id="rId3" Type="http://schemas.openxmlformats.org/officeDocument/2006/relationships/image" Target="../media/image125.png"/><Relationship Id="rId5" Type="http://schemas.openxmlformats.org/officeDocument/2006/relationships/image" Target="../media/image127.tiff"/></Relationships>
</file>

<file path=ppt/slides/_rels/slide61.xml.rels><?xml version="1.0" encoding="UTF-8" standalone="yes"?>
<Relationships xmlns="http://schemas.openxmlformats.org/package/2006/relationships"><Relationship Id="rId6" Type="http://schemas.openxmlformats.org/officeDocument/2006/relationships/image" Target="../media/image131.tiff"/><Relationship Id="rId4" Type="http://schemas.openxmlformats.org/officeDocument/2006/relationships/image" Target="../media/image129.jpeg"/><Relationship Id="rId1" Type="http://schemas.openxmlformats.org/officeDocument/2006/relationships/slideLayout" Target="../slideLayouts/slideLayout12.xml"/><Relationship Id="rId2" Type="http://schemas.openxmlformats.org/officeDocument/2006/relationships/notesSlide" Target="../notesSlides/notesSlide48.xml"/><Relationship Id="rId3" Type="http://schemas.openxmlformats.org/officeDocument/2006/relationships/image" Target="../media/image128.jpeg"/><Relationship Id="rId5" Type="http://schemas.openxmlformats.org/officeDocument/2006/relationships/image" Target="../media/image130.jpeg"/></Relationships>
</file>

<file path=ppt/slides/_rels/slide62.xml.rels><?xml version="1.0" encoding="UTF-8" standalone="yes"?>
<Relationships xmlns="http://schemas.openxmlformats.org/package/2006/relationships"><Relationship Id="rId2" Type="http://schemas.openxmlformats.org/officeDocument/2006/relationships/image" Target="../media/image132.jpeg"/><Relationship Id="rId3" Type="http://schemas.openxmlformats.org/officeDocument/2006/relationships/image" Target="../media/image133.jpeg"/><Relationship Id="rId1" Type="http://schemas.openxmlformats.org/officeDocument/2006/relationships/slideLayout" Target="../slideLayouts/slideLayout10.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49.xml"/><Relationship Id="rId3" Type="http://schemas.openxmlformats.org/officeDocument/2006/relationships/image" Target="../media/image134.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4" Type="http://schemas.openxmlformats.org/officeDocument/2006/relationships/image" Target="../media/image136.jpeg"/><Relationship Id="rId1" Type="http://schemas.openxmlformats.org/officeDocument/2006/relationships/slideLayout" Target="../slideLayouts/slideLayout15.xml"/><Relationship Id="rId2" Type="http://schemas.openxmlformats.org/officeDocument/2006/relationships/notesSlide" Target="../notesSlides/notesSlide50.xml"/><Relationship Id="rId3" Type="http://schemas.openxmlformats.org/officeDocument/2006/relationships/image" Target="../media/image135.jpeg"/></Relationships>
</file>

<file path=ppt/slides/_rels/slide65.xml.rels><?xml version="1.0" encoding="UTF-8" standalone="yes"?>
<Relationships xmlns="http://schemas.openxmlformats.org/package/2006/relationships"><Relationship Id="rId4" Type="http://schemas.openxmlformats.org/officeDocument/2006/relationships/image" Target="../media/image138.png"/><Relationship Id="rId1" Type="http://schemas.openxmlformats.org/officeDocument/2006/relationships/slideLayout" Target="../slideLayouts/slideLayout12.xml"/><Relationship Id="rId2" Type="http://schemas.openxmlformats.org/officeDocument/2006/relationships/notesSlide" Target="../notesSlides/notesSlide51.xml"/><Relationship Id="rId3" Type="http://schemas.openxmlformats.org/officeDocument/2006/relationships/image" Target="../media/image137.png"/><Relationship Id="rId5" Type="http://schemas.openxmlformats.org/officeDocument/2006/relationships/image" Target="../media/image74.jpeg"/></Relationships>
</file>

<file path=ppt/slides/_rels/slide66.xml.rels><?xml version="1.0" encoding="UTF-8" standalone="yes"?>
<Relationships xmlns="http://schemas.openxmlformats.org/package/2006/relationships"><Relationship Id="rId4" Type="http://schemas.openxmlformats.org/officeDocument/2006/relationships/image" Target="../media/image140.png"/><Relationship Id="rId1" Type="http://schemas.openxmlformats.org/officeDocument/2006/relationships/slideLayout" Target="../slideLayouts/slideLayout12.xml"/><Relationship Id="rId2" Type="http://schemas.openxmlformats.org/officeDocument/2006/relationships/notesSlide" Target="../notesSlides/notesSlide52.xml"/><Relationship Id="rId3" Type="http://schemas.openxmlformats.org/officeDocument/2006/relationships/image" Target="../media/image139.png"/><Relationship Id="rId5" Type="http://schemas.openxmlformats.org/officeDocument/2006/relationships/image" Target="../media/image141.jpeg"/></Relationships>
</file>

<file path=ppt/slides/_rels/slide67.xml.rels><?xml version="1.0" encoding="UTF-8" standalone="yes"?>
<Relationships xmlns="http://schemas.openxmlformats.org/package/2006/relationships"><Relationship Id="rId4" Type="http://schemas.openxmlformats.org/officeDocument/2006/relationships/image" Target="../media/image143.png"/><Relationship Id="rId1" Type="http://schemas.openxmlformats.org/officeDocument/2006/relationships/slideLayout" Target="../slideLayouts/slideLayout12.xml"/><Relationship Id="rId2" Type="http://schemas.openxmlformats.org/officeDocument/2006/relationships/notesSlide" Target="../notesSlides/notesSlide53.xml"/><Relationship Id="rId3" Type="http://schemas.openxmlformats.org/officeDocument/2006/relationships/image" Target="../media/image142.png"/><Relationship Id="rId5" Type="http://schemas.openxmlformats.org/officeDocument/2006/relationships/image" Target="../media/image144.jpeg"/></Relationships>
</file>

<file path=ppt/slides/_rels/slide68.xml.rels><?xml version="1.0" encoding="UTF-8" standalone="yes"?>
<Relationships xmlns="http://schemas.openxmlformats.org/package/2006/relationships"><Relationship Id="rId4" Type="http://schemas.openxmlformats.org/officeDocument/2006/relationships/image" Target="../media/image146.png"/><Relationship Id="rId1" Type="http://schemas.openxmlformats.org/officeDocument/2006/relationships/slideLayout" Target="../slideLayouts/slideLayout12.xml"/><Relationship Id="rId2" Type="http://schemas.openxmlformats.org/officeDocument/2006/relationships/notesSlide" Target="../notesSlides/notesSlide54.xml"/><Relationship Id="rId3" Type="http://schemas.openxmlformats.org/officeDocument/2006/relationships/image" Target="../media/image145.png"/><Relationship Id="rId5" Type="http://schemas.openxmlformats.org/officeDocument/2006/relationships/image" Target="../media/image147.tiff"/></Relationships>
</file>

<file path=ppt/slides/_rels/slide69.xml.rels><?xml version="1.0" encoding="UTF-8" standalone="yes"?>
<Relationships xmlns="http://schemas.openxmlformats.org/package/2006/relationships"><Relationship Id="rId4" Type="http://schemas.openxmlformats.org/officeDocument/2006/relationships/image" Target="../media/image149.png"/><Relationship Id="rId1" Type="http://schemas.openxmlformats.org/officeDocument/2006/relationships/slideLayout" Target="../slideLayouts/slideLayout12.xml"/><Relationship Id="rId2" Type="http://schemas.openxmlformats.org/officeDocument/2006/relationships/notesSlide" Target="../notesSlides/notesSlide55.xml"/><Relationship Id="rId3" Type="http://schemas.openxmlformats.org/officeDocument/2006/relationships/image" Target="../media/image148.png"/><Relationship Id="rId5" Type="http://schemas.openxmlformats.org/officeDocument/2006/relationships/image" Target="../media/image150.tiff"/></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3" Type="http://schemas.openxmlformats.org/officeDocument/2006/relationships/image" Target="../media/image7.png"/><Relationship Id="rId1" Type="http://schemas.openxmlformats.org/officeDocument/2006/relationships/slideLayout" Target="../slideLayouts/slideLayout18.xml"/></Relationships>
</file>

<file path=ppt/slides/_rels/slide70.xml.rels><?xml version="1.0" encoding="UTF-8" standalone="yes"?>
<Relationships xmlns="http://schemas.openxmlformats.org/package/2006/relationships"><Relationship Id="rId4" Type="http://schemas.openxmlformats.org/officeDocument/2006/relationships/image" Target="../media/image152.jpeg"/><Relationship Id="rId1" Type="http://schemas.openxmlformats.org/officeDocument/2006/relationships/slideLayout" Target="../slideLayouts/slideLayout14.xml"/><Relationship Id="rId2" Type="http://schemas.openxmlformats.org/officeDocument/2006/relationships/notesSlide" Target="../notesSlides/notesSlide56.xml"/><Relationship Id="rId3" Type="http://schemas.openxmlformats.org/officeDocument/2006/relationships/image" Target="../media/image151.png"/></Relationships>
</file>

<file path=ppt/slides/_rels/slide71.xml.rels><?xml version="1.0" encoding="UTF-8" standalone="yes"?>
<Relationships xmlns="http://schemas.openxmlformats.org/package/2006/relationships"><Relationship Id="rId4" Type="http://schemas.openxmlformats.org/officeDocument/2006/relationships/image" Target="../media/image154.png"/><Relationship Id="rId1" Type="http://schemas.openxmlformats.org/officeDocument/2006/relationships/slideLayout" Target="../slideLayouts/slideLayout2.xml"/><Relationship Id="rId2" Type="http://schemas.openxmlformats.org/officeDocument/2006/relationships/notesSlide" Target="../notesSlides/notesSlide57.xml"/><Relationship Id="rId3" Type="http://schemas.openxmlformats.org/officeDocument/2006/relationships/image" Target="../media/image153.png"/><Relationship Id="rId5" Type="http://schemas.openxmlformats.org/officeDocument/2006/relationships/image" Target="../media/image155.png"/></Relationships>
</file>

<file path=ppt/slides/_rels/slide72.xml.rels><?xml version="1.0" encoding="UTF-8" standalone="yes"?>
<Relationships xmlns="http://schemas.openxmlformats.org/package/2006/relationships"><Relationship Id="rId4" Type="http://schemas.openxmlformats.org/officeDocument/2006/relationships/image" Target="../media/image157.png"/><Relationship Id="rId1" Type="http://schemas.openxmlformats.org/officeDocument/2006/relationships/slideLayout" Target="../slideLayouts/slideLayout14.xml"/><Relationship Id="rId2" Type="http://schemas.openxmlformats.org/officeDocument/2006/relationships/notesSlide" Target="../notesSlides/notesSlide58.xml"/><Relationship Id="rId3" Type="http://schemas.openxmlformats.org/officeDocument/2006/relationships/image" Target="../media/image156.png"/></Relationships>
</file>

<file path=ppt/slides/_rels/slide73.xml.rels><?xml version="1.0" encoding="UTF-8" standalone="yes"?>
<Relationships xmlns="http://schemas.openxmlformats.org/package/2006/relationships"><Relationship Id="rId4" Type="http://schemas.openxmlformats.org/officeDocument/2006/relationships/image" Target="../media/image159.png"/><Relationship Id="rId1" Type="http://schemas.openxmlformats.org/officeDocument/2006/relationships/slideLayout" Target="../slideLayouts/slideLayout2.xml"/><Relationship Id="rId2" Type="http://schemas.openxmlformats.org/officeDocument/2006/relationships/notesSlide" Target="../notesSlides/notesSlide59.xml"/><Relationship Id="rId3" Type="http://schemas.openxmlformats.org/officeDocument/2006/relationships/image" Target="../media/image158.png"/><Relationship Id="rId5" Type="http://schemas.openxmlformats.org/officeDocument/2006/relationships/image" Target="../media/image123.jpeg"/></Relationships>
</file>

<file path=ppt/slides/_rels/slide74.xml.rels><?xml version="1.0" encoding="UTF-8" standalone="yes"?>
<Relationships xmlns="http://schemas.openxmlformats.org/package/2006/relationships"><Relationship Id="rId4" Type="http://schemas.openxmlformats.org/officeDocument/2006/relationships/image" Target="../media/image159.png"/><Relationship Id="rId1" Type="http://schemas.openxmlformats.org/officeDocument/2006/relationships/slideLayout" Target="../slideLayouts/slideLayout2.xml"/><Relationship Id="rId2" Type="http://schemas.openxmlformats.org/officeDocument/2006/relationships/notesSlide" Target="../notesSlides/notesSlide60.xml"/><Relationship Id="rId3" Type="http://schemas.openxmlformats.org/officeDocument/2006/relationships/image" Target="../media/image160.jpeg"/></Relationships>
</file>

<file path=ppt/slides/_rels/slide75.xml.rels><?xml version="1.0" encoding="UTF-8" standalone="yes"?>
<Relationships xmlns="http://schemas.openxmlformats.org/package/2006/relationships"><Relationship Id="rId2" Type="http://schemas.openxmlformats.org/officeDocument/2006/relationships/image" Target="../media/image161.png"/><Relationship Id="rId3" Type="http://schemas.openxmlformats.org/officeDocument/2006/relationships/image" Target="../media/image162.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4" Type="http://schemas.openxmlformats.org/officeDocument/2006/relationships/image" Target="../media/image164.png"/><Relationship Id="rId5" Type="http://schemas.openxmlformats.org/officeDocument/2006/relationships/image" Target="../media/image165.png"/><Relationship Id="rId7" Type="http://schemas.openxmlformats.org/officeDocument/2006/relationships/image" Target="../media/image167.png"/><Relationship Id="rId1" Type="http://schemas.openxmlformats.org/officeDocument/2006/relationships/slideLayout" Target="../slideLayouts/slideLayout2.xml"/><Relationship Id="rId2" Type="http://schemas.openxmlformats.org/officeDocument/2006/relationships/notesSlide" Target="../notesSlides/notesSlide61.xml"/><Relationship Id="rId3" Type="http://schemas.openxmlformats.org/officeDocument/2006/relationships/image" Target="../media/image163.jpeg"/><Relationship Id="rId6" Type="http://schemas.openxmlformats.org/officeDocument/2006/relationships/image" Target="../media/image166.png"/></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62.xml"/><Relationship Id="rId3" Type="http://schemas.openxmlformats.org/officeDocument/2006/relationships/image" Target="../media/image168.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4" Type="http://schemas.openxmlformats.org/officeDocument/2006/relationships/image" Target="../media/image170.png"/><Relationship Id="rId1" Type="http://schemas.openxmlformats.org/officeDocument/2006/relationships/slideLayout" Target="../slideLayouts/slideLayout2.xml"/><Relationship Id="rId2" Type="http://schemas.openxmlformats.org/officeDocument/2006/relationships/notesSlide" Target="../notesSlides/notesSlide63.xml"/><Relationship Id="rId3" Type="http://schemas.openxmlformats.org/officeDocument/2006/relationships/image" Target="../media/image169.png"/></Relationships>
</file>

<file path=ppt/slides/_rels/slide79.xml.rels><?xml version="1.0" encoding="UTF-8" standalone="yes"?>
<Relationships xmlns="http://schemas.openxmlformats.org/package/2006/relationships"><Relationship Id="rId4" Type="http://schemas.openxmlformats.org/officeDocument/2006/relationships/image" Target="../media/image172.png"/><Relationship Id="rId1" Type="http://schemas.openxmlformats.org/officeDocument/2006/relationships/slideLayout" Target="../slideLayouts/slideLayout21.xml"/><Relationship Id="rId2" Type="http://schemas.openxmlformats.org/officeDocument/2006/relationships/notesSlide" Target="../notesSlides/notesSlide64.xml"/><Relationship Id="rId3" Type="http://schemas.openxmlformats.org/officeDocument/2006/relationships/image" Target="../media/image171.png"/><Relationship Id="rId5" Type="http://schemas.openxmlformats.org/officeDocument/2006/relationships/image" Target="../media/image173.jpeg"/></Relationships>
</file>

<file path=ppt/slides/_rels/slide8.xml.rels><?xml version="1.0" encoding="UTF-8" standalone="yes"?>
<Relationships xmlns="http://schemas.openxmlformats.org/package/2006/relationships"><Relationship Id="rId4" Type="http://schemas.openxmlformats.org/officeDocument/2006/relationships/image" Target="../media/image9.png"/><Relationship Id="rId1" Type="http://schemas.openxmlformats.org/officeDocument/2006/relationships/slideLayout" Target="../slideLayouts/slideLayout19.xml"/><Relationship Id="rId2" Type="http://schemas.openxmlformats.org/officeDocument/2006/relationships/notesSlide" Target="../notesSlides/notesSlide8.xml"/><Relationship Id="rId3" Type="http://schemas.openxmlformats.org/officeDocument/2006/relationships/image" Target="../media/image8.png"/></Relationships>
</file>

<file path=ppt/slides/_rels/slide80.xml.rels><?xml version="1.0" encoding="UTF-8" standalone="yes"?>
<Relationships xmlns="http://schemas.openxmlformats.org/package/2006/relationships"><Relationship Id="rId4" Type="http://schemas.openxmlformats.org/officeDocument/2006/relationships/image" Target="../media/image175.png"/><Relationship Id="rId5" Type="http://schemas.openxmlformats.org/officeDocument/2006/relationships/image" Target="../media/image176.png"/><Relationship Id="rId7" Type="http://schemas.openxmlformats.org/officeDocument/2006/relationships/image" Target="../media/image178.png"/><Relationship Id="rId1" Type="http://schemas.openxmlformats.org/officeDocument/2006/relationships/slideLayout" Target="../slideLayouts/slideLayout21.xml"/><Relationship Id="rId2" Type="http://schemas.openxmlformats.org/officeDocument/2006/relationships/notesSlide" Target="../notesSlides/notesSlide65.xml"/><Relationship Id="rId3" Type="http://schemas.openxmlformats.org/officeDocument/2006/relationships/image" Target="../media/image174.png"/><Relationship Id="rId6" Type="http://schemas.openxmlformats.org/officeDocument/2006/relationships/image" Target="../media/image177.png"/></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66.xml"/><Relationship Id="rId3" Type="http://schemas.openxmlformats.org/officeDocument/2006/relationships/image" Target="../media/image179.png"/><Relationship Id="rId1" Type="http://schemas.openxmlformats.org/officeDocument/2006/relationships/slideLayout" Target="../slideLayouts/slideLayout21.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3.xml.rels><?xml version="1.0" encoding="UTF-8" standalone="yes"?>
<Relationships xmlns="http://schemas.openxmlformats.org/package/2006/relationships"><Relationship Id="rId2" Type="http://schemas.openxmlformats.org/officeDocument/2006/relationships/image" Target="../media/image180.png"/><Relationship Id="rId1" Type="http://schemas.openxmlformats.org/officeDocument/2006/relationships/slideLayout" Target="../slideLayouts/slideLayout13.xml"/></Relationships>
</file>

<file path=ppt/slides/_rels/slide84.xml.rels><?xml version="1.0" encoding="UTF-8" standalone="yes"?>
<Relationships xmlns="http://schemas.openxmlformats.org/package/2006/relationships"><Relationship Id="rId4" Type="http://schemas.openxmlformats.org/officeDocument/2006/relationships/image" Target="../media/image182.png"/><Relationship Id="rId1" Type="http://schemas.openxmlformats.org/officeDocument/2006/relationships/slideLayout" Target="../slideLayouts/slideLayout2.xml"/><Relationship Id="rId2" Type="http://schemas.openxmlformats.org/officeDocument/2006/relationships/notesSlide" Target="../notesSlides/notesSlide67.xml"/><Relationship Id="rId3" Type="http://schemas.openxmlformats.org/officeDocument/2006/relationships/image" Target="../media/image181.png"/><Relationship Id="rId5" Type="http://schemas.openxmlformats.org/officeDocument/2006/relationships/image" Target="../media/image183.png"/></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68.xml"/><Relationship Id="rId3" Type="http://schemas.openxmlformats.org/officeDocument/2006/relationships/image" Target="../media/image184.png"/><Relationship Id="rId1" Type="http://schemas.openxmlformats.org/officeDocument/2006/relationships/slideLayout" Target="../slideLayouts/slideLayout21.xml"/></Relationships>
</file>

<file path=ppt/slides/_rels/slide86.xml.rels><?xml version="1.0" encoding="UTF-8" standalone="yes"?>
<Relationships xmlns="http://schemas.openxmlformats.org/package/2006/relationships"><Relationship Id="rId4" Type="http://schemas.openxmlformats.org/officeDocument/2006/relationships/image" Target="../media/image186.png"/><Relationship Id="rId5" Type="http://schemas.openxmlformats.org/officeDocument/2006/relationships/image" Target="../media/image187.png"/><Relationship Id="rId7" Type="http://schemas.openxmlformats.org/officeDocument/2006/relationships/image" Target="../media/image189.tiff"/><Relationship Id="rId1" Type="http://schemas.openxmlformats.org/officeDocument/2006/relationships/slideLayout" Target="../slideLayouts/slideLayout21.xml"/><Relationship Id="rId2" Type="http://schemas.openxmlformats.org/officeDocument/2006/relationships/notesSlide" Target="../notesSlides/notesSlide69.xml"/><Relationship Id="rId3" Type="http://schemas.openxmlformats.org/officeDocument/2006/relationships/image" Target="../media/image185.jpeg"/><Relationship Id="rId6" Type="http://schemas.openxmlformats.org/officeDocument/2006/relationships/image" Target="../media/image188.tiff"/></Relationships>
</file>

<file path=ppt/slides/_rels/slide9.xml.rels><?xml version="1.0" encoding="UTF-8" standalone="yes"?>
<Relationships xmlns="http://schemas.openxmlformats.org/package/2006/relationships"><Relationship Id="rId4" Type="http://schemas.openxmlformats.org/officeDocument/2006/relationships/oleObject" Target="../embeddings/oleObject1.bin"/><Relationship Id="rId1" Type="http://schemas.openxmlformats.org/officeDocument/2006/relationships/vmlDrawing" Target="../drawings/vmlDrawing1.vml"/><Relationship Id="rId2" Type="http://schemas.openxmlformats.org/officeDocument/2006/relationships/slideLayout" Target="../slideLayouts/slideLayout20.xml"/><Relationship Id="rId3"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8" name="Picture 5" descr="Stratix"/>
          <p:cNvPicPr>
            <a:picLocks noChangeAspect="1" noChangeArrowheads="1"/>
          </p:cNvPicPr>
          <p:nvPr/>
        </p:nvPicPr>
        <p:blipFill>
          <a:blip r:embed="rId3">
            <a:alphaModFix amt="25000"/>
          </a:blip>
          <a:srcRect/>
          <a:stretch>
            <a:fillRect/>
          </a:stretch>
        </p:blipFill>
        <p:spPr bwMode="auto">
          <a:xfrm>
            <a:off x="7010400" y="697270"/>
            <a:ext cx="2133600" cy="6160730"/>
          </a:xfrm>
          <a:prstGeom prst="rect">
            <a:avLst/>
          </a:prstGeom>
          <a:noFill/>
        </p:spPr>
      </p:pic>
      <p:sp>
        <p:nvSpPr>
          <p:cNvPr id="3" name="Espace réservé du contenu 2"/>
          <p:cNvSpPr>
            <a:spLocks noGrp="1"/>
          </p:cNvSpPr>
          <p:nvPr>
            <p:ph idx="1"/>
          </p:nvPr>
        </p:nvSpPr>
        <p:spPr>
          <a:xfrm>
            <a:off x="4114800" y="1066800"/>
            <a:ext cx="4876800" cy="3886200"/>
          </a:xfrm>
        </p:spPr>
        <p:txBody>
          <a:bodyPr>
            <a:normAutofit/>
          </a:bodyPr>
          <a:lstStyle/>
          <a:p>
            <a:r>
              <a:rPr lang="en-GB" sz="1800" dirty="0" smtClean="0"/>
              <a:t>LYELL 1830 : </a:t>
            </a:r>
            <a:r>
              <a:rPr lang="en-GB" sz="1800" i="1" dirty="0" smtClean="0"/>
              <a:t>Principles of geology </a:t>
            </a:r>
          </a:p>
          <a:p>
            <a:endParaRPr lang="en-GB" sz="1800" i="1" dirty="0" smtClean="0"/>
          </a:p>
          <a:p>
            <a:r>
              <a:rPr lang="fr-FR" sz="1800" dirty="0" smtClean="0"/>
              <a:t>« Je me suis efforcé de donner dans ces essais une explication complète des faits et arguments qui me portent à croire que les forces </a:t>
            </a:r>
            <a:r>
              <a:rPr lang="fr-FR" sz="1800" dirty="0" smtClean="0"/>
              <a:t>agissant </a:t>
            </a:r>
            <a:r>
              <a:rPr lang="fr-FR" sz="1800" dirty="0" smtClean="0"/>
              <a:t>de nos jours, tant au dessus qu’au dessous de la surface de la terre, pourraient fort bien être identiques par leur nature et leur intensité avec celles qui, à des périodes anciennes, ont donné lieu à des révolutions  géologiques. » </a:t>
            </a:r>
          </a:p>
          <a:p>
            <a:pPr>
              <a:buNone/>
            </a:pPr>
            <a:r>
              <a:rPr lang="fr-FR" sz="1800" dirty="0" smtClean="0"/>
              <a:t>	(introduction, p. XV)</a:t>
            </a:r>
          </a:p>
        </p:txBody>
      </p:sp>
      <p:sp>
        <p:nvSpPr>
          <p:cNvPr id="4" name="Titre 1"/>
          <p:cNvSpPr txBox="1">
            <a:spLocks/>
          </p:cNvSpPr>
          <p:nvPr/>
        </p:nvSpPr>
        <p:spPr>
          <a:xfrm>
            <a:off x="0" y="152401"/>
            <a:ext cx="9144000" cy="761999"/>
          </a:xfrm>
          <a:prstGeom prst="rect">
            <a:avLst/>
          </a:prstGeom>
          <a:solidFill>
            <a:srgbClr val="7C312A"/>
          </a:solidFill>
        </p:spPr>
        <p:txBody>
          <a:bodyPr vert="horz" lIns="91440" tIns="45720" rIns="91440" bIns="45720" rtlCol="0" anchor="ctr">
            <a:norm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fr-FR" sz="2400" b="0" i="0" u="none" strike="noStrike" kern="1200" cap="none" spc="0" normalizeH="0" baseline="0" noProof="0" smtClean="0">
                <a:ln>
                  <a:noFill/>
                </a:ln>
                <a:solidFill>
                  <a:schemeClr val="bg1"/>
                </a:solidFill>
                <a:effectLst/>
                <a:uLnTx/>
                <a:uFillTx/>
                <a:latin typeface="Arial"/>
                <a:ea typeface="+mj-ea"/>
                <a:cs typeface="Arial"/>
              </a:rPr>
              <a:t>QUELQUES REFLEXIONS SUR L’ETHNOARCHEOLOGIE</a:t>
            </a:r>
            <a:endParaRPr kumimoji="0" lang="fr-FR" sz="2400" b="0" i="0" u="none" strike="noStrike" kern="1200" cap="none" spc="0" normalizeH="0" baseline="0" noProof="0" dirty="0">
              <a:ln>
                <a:noFill/>
              </a:ln>
              <a:solidFill>
                <a:schemeClr val="bg1"/>
              </a:solidFill>
              <a:effectLst/>
              <a:uLnTx/>
              <a:uFillTx/>
              <a:latin typeface="Arial"/>
              <a:ea typeface="+mj-ea"/>
              <a:cs typeface="Arial"/>
            </a:endParaRPr>
          </a:p>
        </p:txBody>
      </p:sp>
      <p:pic>
        <p:nvPicPr>
          <p:cNvPr id="5" name="Picture 4"/>
          <p:cNvPicPr>
            <a:picLocks noChangeAspect="1" noChangeArrowheads="1"/>
          </p:cNvPicPr>
          <p:nvPr/>
        </p:nvPicPr>
        <p:blipFill>
          <a:blip r:embed="rId4"/>
          <a:srcRect/>
          <a:stretch>
            <a:fillRect/>
          </a:stretch>
        </p:blipFill>
        <p:spPr>
          <a:xfrm>
            <a:off x="188630" y="1143000"/>
            <a:ext cx="3783296" cy="4495800"/>
          </a:xfrm>
          <a:prstGeom prst="rect">
            <a:avLst/>
          </a:prstGeom>
        </p:spPr>
      </p:pic>
      <p:sp>
        <p:nvSpPr>
          <p:cNvPr id="6" name="Sous-titre 2"/>
          <p:cNvSpPr txBox="1">
            <a:spLocks/>
          </p:cNvSpPr>
          <p:nvPr/>
        </p:nvSpPr>
        <p:spPr>
          <a:xfrm>
            <a:off x="76200" y="5867400"/>
            <a:ext cx="4953000" cy="838200"/>
          </a:xfrm>
          <a:prstGeom prst="rect">
            <a:avLst/>
          </a:prstGeom>
        </p:spPr>
        <p:txBody>
          <a:bodyPr vert="horz" lIns="91440" tIns="45720" rIns="91440" bIns="45720" rtlCol="0">
            <a:normAutofit/>
          </a:bodyPr>
          <a:lstStyle/>
          <a:p>
            <a:pPr marL="0" marR="0" lvl="0" indent="0" defTabSz="457200" rtl="0" eaLnBrk="1" fontAlgn="auto" latinLnBrk="0" hangingPunct="1">
              <a:lnSpc>
                <a:spcPct val="100000"/>
              </a:lnSpc>
              <a:spcBef>
                <a:spcPct val="20000"/>
              </a:spcBef>
              <a:spcAft>
                <a:spcPts val="0"/>
              </a:spcAft>
              <a:buClrTx/>
              <a:buSzTx/>
              <a:buFont typeface="Arial"/>
              <a:buNone/>
              <a:tabLst/>
              <a:defRPr/>
            </a:pPr>
            <a:r>
              <a:rPr kumimoji="0" lang="fr-FR" sz="2000" b="0" i="0" u="none" strike="noStrike" kern="1200" cap="none" spc="0" normalizeH="0" baseline="0" noProof="0" dirty="0" smtClean="0">
                <a:ln>
                  <a:noFill/>
                </a:ln>
                <a:solidFill>
                  <a:schemeClr val="tx1"/>
                </a:solidFill>
                <a:effectLst/>
                <a:uLnTx/>
                <a:uFillTx/>
                <a:latin typeface="Arial"/>
                <a:ea typeface="+mn-ea"/>
                <a:cs typeface="Arial"/>
              </a:rPr>
              <a:t>Université de Lausanne 26 février 2009</a:t>
            </a:r>
          </a:p>
          <a:p>
            <a:pPr>
              <a:spcBef>
                <a:spcPct val="20000"/>
              </a:spcBef>
              <a:defRPr/>
            </a:pPr>
            <a:r>
              <a:rPr lang="fr-FR" sz="2000" dirty="0" smtClean="0">
                <a:cs typeface="Arial"/>
              </a:rPr>
              <a:t>Alain </a:t>
            </a:r>
            <a:r>
              <a:rPr lang="fr-FR" sz="2000" dirty="0" err="1" smtClean="0">
                <a:cs typeface="Arial"/>
              </a:rPr>
              <a:t>Gallay</a:t>
            </a:r>
            <a:r>
              <a:rPr lang="fr-FR" sz="2000" dirty="0" smtClean="0">
                <a:cs typeface="Arial"/>
              </a:rPr>
              <a:t> : </a:t>
            </a:r>
            <a:r>
              <a:rPr lang="fr-FR" sz="2000" dirty="0" err="1" smtClean="0">
                <a:solidFill>
                  <a:srgbClr val="800000"/>
                </a:solidFill>
                <a:cs typeface="Arial"/>
              </a:rPr>
              <a:t>www.archeo-gallay.ch</a:t>
            </a:r>
            <a:endParaRPr lang="fr-FR" sz="2000" dirty="0" smtClean="0">
              <a:solidFill>
                <a:srgbClr val="800000"/>
              </a:solidFill>
              <a:cs typeface="Arial"/>
            </a:endParaRPr>
          </a:p>
          <a:p>
            <a:pPr marL="0" marR="0" lvl="0" indent="0" defTabSz="457200" rtl="0" eaLnBrk="1" fontAlgn="auto" latinLnBrk="0" hangingPunct="1">
              <a:lnSpc>
                <a:spcPct val="100000"/>
              </a:lnSpc>
              <a:spcBef>
                <a:spcPct val="20000"/>
              </a:spcBef>
              <a:spcAft>
                <a:spcPts val="0"/>
              </a:spcAft>
              <a:buClrTx/>
              <a:buSzTx/>
              <a:buFont typeface="Arial"/>
              <a:buNone/>
              <a:tabLst/>
              <a:defRPr/>
            </a:pPr>
            <a:endParaRPr kumimoji="0" lang="fr-FR" sz="2000" b="0" i="0" u="none" strike="noStrike" kern="1200" cap="none" spc="0" normalizeH="0" baseline="0" noProof="0" dirty="0">
              <a:ln>
                <a:noFill/>
              </a:ln>
              <a:solidFill>
                <a:schemeClr val="tx1"/>
              </a:solidFill>
              <a:effectLst/>
              <a:uLnTx/>
              <a:uFillTx/>
              <a:latin typeface="Arial"/>
              <a:ea typeface="+mn-ea"/>
              <a:cs typeface="Arial"/>
            </a:endParaRPr>
          </a:p>
        </p:txBody>
      </p:sp>
      <p:pic>
        <p:nvPicPr>
          <p:cNvPr id="7" name="Picture 3" descr="Fossilex"/>
          <p:cNvPicPr>
            <a:picLocks noChangeAspect="1" noChangeArrowheads="1"/>
          </p:cNvPicPr>
          <p:nvPr/>
        </p:nvPicPr>
        <p:blipFill>
          <a:blip r:embed="rId5"/>
          <a:srcRect/>
          <a:stretch>
            <a:fillRect/>
          </a:stretch>
        </p:blipFill>
        <p:spPr bwMode="auto">
          <a:xfrm>
            <a:off x="4724400" y="4876800"/>
            <a:ext cx="2806030" cy="1752600"/>
          </a:xfrm>
          <a:prstGeom prst="rect">
            <a:avLst/>
          </a:prstGeom>
          <a:noFill/>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re 1"/>
          <p:cNvSpPr>
            <a:spLocks noGrp="1"/>
          </p:cNvSpPr>
          <p:nvPr>
            <p:ph type="title"/>
          </p:nvPr>
        </p:nvSpPr>
        <p:spPr>
          <a:xfrm>
            <a:off x="0" y="0"/>
            <a:ext cx="9144000" cy="792162"/>
          </a:xfrm>
          <a:solidFill>
            <a:srgbClr val="7C312A"/>
          </a:solidFill>
        </p:spPr>
        <p:txBody>
          <a:bodyPr>
            <a:normAutofit/>
          </a:bodyPr>
          <a:lstStyle/>
          <a:p>
            <a:r>
              <a:rPr lang="fr-FR" sz="2000" dirty="0" smtClean="0">
                <a:solidFill>
                  <a:srgbClr val="FFFFFF"/>
                </a:solidFill>
                <a:latin typeface="Arial"/>
                <a:cs typeface="Arial"/>
              </a:rPr>
              <a:t>LE DISCOURS ARCHÉOLOGIQUE CLASSIQUE</a:t>
            </a:r>
            <a:endParaRPr lang="fr-FR" sz="2000" dirty="0">
              <a:solidFill>
                <a:srgbClr val="FFFFFF"/>
              </a:solidFill>
              <a:latin typeface="Arial"/>
              <a:cs typeface="Arial"/>
            </a:endParaRPr>
          </a:p>
        </p:txBody>
      </p:sp>
      <p:pic>
        <p:nvPicPr>
          <p:cNvPr id="4" name="Espace réservé du contenu 3" descr="LyonFig1.psd"/>
          <p:cNvPicPr>
            <a:picLocks noGrp="1" noChangeAspect="1"/>
          </p:cNvPicPr>
          <p:nvPr>
            <p:ph idx="1"/>
          </p:nvPr>
        </p:nvPicPr>
        <p:blipFill>
          <a:blip r:embed="rId2"/>
          <a:srcRect l="-1164" r="-1164"/>
          <a:stretch>
            <a:fillRect/>
          </a:stretch>
        </p:blipFill>
        <p:spPr>
          <a:xfrm>
            <a:off x="1066800" y="1379203"/>
            <a:ext cx="7010400" cy="5478797"/>
          </a:xfrm>
        </p:spPr>
      </p:pic>
      <p:sp>
        <p:nvSpPr>
          <p:cNvPr id="5" name="ZoneTexte 4"/>
          <p:cNvSpPr txBox="1"/>
          <p:nvPr/>
        </p:nvSpPr>
        <p:spPr>
          <a:xfrm>
            <a:off x="1963256" y="914400"/>
            <a:ext cx="4970944" cy="369332"/>
          </a:xfrm>
          <a:prstGeom prst="rect">
            <a:avLst/>
          </a:prstGeom>
          <a:noFill/>
        </p:spPr>
        <p:txBody>
          <a:bodyPr wrap="none" rtlCol="0">
            <a:spAutoFit/>
          </a:bodyPr>
          <a:lstStyle/>
          <a:p>
            <a:r>
              <a:rPr lang="fr-FR" dirty="0" smtClean="0"/>
              <a:t>Des interprétations le plus souvent univoques</a:t>
            </a:r>
            <a:endParaRPr lang="fr-FR" dirty="0"/>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re 1"/>
          <p:cNvSpPr>
            <a:spLocks noGrp="1"/>
          </p:cNvSpPr>
          <p:nvPr>
            <p:ph type="title"/>
          </p:nvPr>
        </p:nvSpPr>
        <p:spPr>
          <a:xfrm>
            <a:off x="0" y="274638"/>
            <a:ext cx="9144000" cy="715962"/>
          </a:xfrm>
          <a:solidFill>
            <a:srgbClr val="7C312A"/>
          </a:solidFill>
        </p:spPr>
        <p:txBody>
          <a:bodyPr>
            <a:normAutofit/>
          </a:bodyPr>
          <a:lstStyle/>
          <a:p>
            <a:r>
              <a:rPr lang="fr-FR" sz="2000" dirty="0" smtClean="0">
                <a:solidFill>
                  <a:srgbClr val="FFFFFF"/>
                </a:solidFill>
                <a:latin typeface="Arial"/>
                <a:cs typeface="Arial"/>
              </a:rPr>
              <a:t>LE DISCOURS ARCHÉOLOGIQUE ATTENDU</a:t>
            </a:r>
            <a:endParaRPr lang="fr-FR" sz="2000" dirty="0">
              <a:solidFill>
                <a:srgbClr val="FFFFFF"/>
              </a:solidFill>
              <a:latin typeface="Arial"/>
              <a:cs typeface="Arial"/>
            </a:endParaRPr>
          </a:p>
        </p:txBody>
      </p:sp>
      <p:pic>
        <p:nvPicPr>
          <p:cNvPr id="4" name="Espace réservé du contenu 3" descr="LyonFig2.psd"/>
          <p:cNvPicPr>
            <a:picLocks noGrp="1" noChangeAspect="1"/>
          </p:cNvPicPr>
          <p:nvPr>
            <p:ph idx="1"/>
          </p:nvPr>
        </p:nvPicPr>
        <p:blipFill>
          <a:blip r:embed="rId2"/>
          <a:srcRect l="182" r="-1164"/>
          <a:stretch>
            <a:fillRect/>
          </a:stretch>
        </p:blipFill>
        <p:spPr>
          <a:xfrm>
            <a:off x="1175287" y="1436560"/>
            <a:ext cx="6749513" cy="5345240"/>
          </a:xfrm>
        </p:spPr>
      </p:pic>
      <p:sp>
        <p:nvSpPr>
          <p:cNvPr id="5" name="ZoneTexte 4"/>
          <p:cNvSpPr txBox="1"/>
          <p:nvPr/>
        </p:nvSpPr>
        <p:spPr>
          <a:xfrm>
            <a:off x="2438400" y="990600"/>
            <a:ext cx="4226037" cy="369332"/>
          </a:xfrm>
          <a:prstGeom prst="rect">
            <a:avLst/>
          </a:prstGeom>
          <a:noFill/>
        </p:spPr>
        <p:txBody>
          <a:bodyPr wrap="none" rtlCol="0">
            <a:spAutoFit/>
          </a:bodyPr>
          <a:lstStyle/>
          <a:p>
            <a:r>
              <a:rPr lang="fr-FR" dirty="0" smtClean="0"/>
              <a:t>Des alternatives explicites et assumées</a:t>
            </a:r>
            <a:endParaRPr lang="fr-FR" dirty="0"/>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1" y="304800"/>
            <a:ext cx="9144001" cy="533400"/>
          </a:xfrm>
          <a:solidFill>
            <a:srgbClr val="7C312A"/>
          </a:solidFill>
        </p:spPr>
        <p:txBody>
          <a:bodyPr>
            <a:normAutofit/>
          </a:bodyPr>
          <a:lstStyle/>
          <a:p>
            <a:r>
              <a:rPr lang="fr-FR" sz="2000" dirty="0" smtClean="0">
                <a:solidFill>
                  <a:schemeClr val="bg1"/>
                </a:solidFill>
                <a:latin typeface="Arial"/>
                <a:cs typeface="Arial"/>
              </a:rPr>
              <a:t>LES DIVERS NIVEAUX DE LA CONNAISSANCE</a:t>
            </a:r>
            <a:endParaRPr lang="fr-FR" sz="2000" dirty="0">
              <a:latin typeface="Arial"/>
              <a:cs typeface="Arial"/>
            </a:endParaRPr>
          </a:p>
        </p:txBody>
      </p:sp>
      <p:pic>
        <p:nvPicPr>
          <p:cNvPr id="5" name="Espace réservé du contenu 4" descr="Fig1a.jpg"/>
          <p:cNvPicPr>
            <a:picLocks noGrp="1" noChangeAspect="1"/>
          </p:cNvPicPr>
          <p:nvPr>
            <p:ph idx="1"/>
          </p:nvPr>
        </p:nvPicPr>
        <p:blipFill>
          <a:blip r:embed="rId2"/>
          <a:srcRect l="-15" r="-15"/>
          <a:stretch>
            <a:fillRect/>
          </a:stretch>
        </p:blipFill>
        <p:spPr>
          <a:xfrm>
            <a:off x="0" y="1600200"/>
            <a:ext cx="9006085" cy="4953000"/>
          </a:xfrm>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1" y="0"/>
            <a:ext cx="9144001" cy="838200"/>
          </a:xfrm>
          <a:solidFill>
            <a:srgbClr val="7C312A"/>
          </a:solidFill>
        </p:spPr>
        <p:txBody>
          <a:bodyPr>
            <a:normAutofit/>
          </a:bodyPr>
          <a:lstStyle/>
          <a:p>
            <a:r>
              <a:rPr lang="fr-FR" sz="2000" dirty="0" smtClean="0">
                <a:solidFill>
                  <a:schemeClr val="bg1"/>
                </a:solidFill>
                <a:latin typeface="Arial"/>
                <a:cs typeface="Arial"/>
              </a:rPr>
              <a:t>Les divers niveaux de la connaissance :</a:t>
            </a:r>
            <a:br>
              <a:rPr lang="fr-FR" sz="2000" dirty="0" smtClean="0">
                <a:solidFill>
                  <a:schemeClr val="bg1"/>
                </a:solidFill>
                <a:latin typeface="Arial"/>
                <a:cs typeface="Arial"/>
              </a:rPr>
            </a:br>
            <a:r>
              <a:rPr lang="fr-FR" sz="2000" dirty="0" smtClean="0">
                <a:solidFill>
                  <a:schemeClr val="bg1"/>
                </a:solidFill>
                <a:latin typeface="Arial"/>
                <a:cs typeface="Arial"/>
              </a:rPr>
              <a:t>l’archéologie et l’anthropologie face à la généralité des savoirs</a:t>
            </a:r>
            <a:endParaRPr lang="fr-FR" sz="2000" dirty="0">
              <a:latin typeface="Arial"/>
              <a:cs typeface="Arial"/>
            </a:endParaRPr>
          </a:p>
        </p:txBody>
      </p:sp>
      <p:pic>
        <p:nvPicPr>
          <p:cNvPr id="5" name="Espace réservé du contenu 4" descr="Fig1a.jpg"/>
          <p:cNvPicPr>
            <a:picLocks noGrp="1" noChangeAspect="1"/>
          </p:cNvPicPr>
          <p:nvPr>
            <p:ph idx="1"/>
          </p:nvPr>
        </p:nvPicPr>
        <p:blipFill>
          <a:blip r:embed="rId2"/>
          <a:srcRect l="-15" r="-15"/>
          <a:stretch>
            <a:fillRect/>
          </a:stretch>
        </p:blipFill>
        <p:spPr>
          <a:xfrm>
            <a:off x="75880" y="4495800"/>
            <a:ext cx="4295210" cy="2362201"/>
          </a:xfrm>
        </p:spPr>
      </p:pic>
      <p:sp>
        <p:nvSpPr>
          <p:cNvPr id="4" name="ZoneTexte 3"/>
          <p:cNvSpPr txBox="1"/>
          <p:nvPr/>
        </p:nvSpPr>
        <p:spPr>
          <a:xfrm>
            <a:off x="3581400" y="914400"/>
            <a:ext cx="5410200" cy="3539430"/>
          </a:xfrm>
          <a:prstGeom prst="rect">
            <a:avLst/>
          </a:prstGeom>
          <a:solidFill>
            <a:srgbClr val="A5907A"/>
          </a:solidFill>
        </p:spPr>
        <p:txBody>
          <a:bodyPr wrap="square" rtlCol="0">
            <a:spAutoFit/>
          </a:bodyPr>
          <a:lstStyle/>
          <a:p>
            <a:r>
              <a:rPr lang="fr-FR" sz="1600" dirty="0" smtClean="0">
                <a:latin typeface="Arial"/>
                <a:cs typeface="Arial"/>
              </a:rPr>
              <a:t>Niveau 1 : paradigmes disciplinaires</a:t>
            </a:r>
          </a:p>
          <a:p>
            <a:endParaRPr lang="fr-FR" sz="1600" dirty="0" smtClean="0">
              <a:latin typeface="Arial"/>
              <a:cs typeface="Arial"/>
            </a:endParaRPr>
          </a:p>
          <a:p>
            <a:r>
              <a:rPr lang="fr-FR" sz="1600" dirty="0" smtClean="0">
                <a:latin typeface="Arial"/>
                <a:cs typeface="Arial"/>
              </a:rPr>
              <a:t>Niveau 2 : sciences de la nature /sciences humaines</a:t>
            </a:r>
          </a:p>
          <a:p>
            <a:r>
              <a:rPr lang="fr-FR" sz="1600" dirty="0" smtClean="0">
                <a:latin typeface="Arial"/>
                <a:cs typeface="Arial"/>
              </a:rPr>
              <a:t>	Particularité des sciences humaines</a:t>
            </a:r>
          </a:p>
          <a:p>
            <a:r>
              <a:rPr lang="fr-FR" sz="1600" dirty="0" smtClean="0">
                <a:latin typeface="Arial"/>
                <a:cs typeface="Arial"/>
              </a:rPr>
              <a:t>		- synergie culture, génétique environnement</a:t>
            </a:r>
          </a:p>
          <a:p>
            <a:r>
              <a:rPr lang="fr-FR" sz="1600" dirty="0" smtClean="0">
                <a:latin typeface="Arial"/>
                <a:cs typeface="Arial"/>
              </a:rPr>
              <a:t>		- « hérédité » des caractères acquis</a:t>
            </a:r>
          </a:p>
          <a:p>
            <a:r>
              <a:rPr lang="fr-FR" sz="1600" dirty="0" smtClean="0">
                <a:latin typeface="Arial"/>
                <a:cs typeface="Arial"/>
              </a:rPr>
              <a:t>		- volonté et rationalité des acteurs</a:t>
            </a:r>
          </a:p>
          <a:p>
            <a:r>
              <a:rPr lang="fr-FR" sz="1600" dirty="0" smtClean="0">
                <a:latin typeface="Arial"/>
                <a:cs typeface="Arial"/>
              </a:rPr>
              <a:t>		- fonction symbolique</a:t>
            </a:r>
          </a:p>
          <a:p>
            <a:endParaRPr lang="fr-FR" sz="1600" dirty="0" smtClean="0">
              <a:latin typeface="Arial"/>
              <a:cs typeface="Arial"/>
            </a:endParaRPr>
          </a:p>
          <a:p>
            <a:r>
              <a:rPr lang="fr-FR" sz="1600" dirty="0" smtClean="0">
                <a:latin typeface="Arial"/>
                <a:cs typeface="Arial"/>
              </a:rPr>
              <a:t>Niveau 3 : science /histoire</a:t>
            </a:r>
          </a:p>
          <a:p>
            <a:r>
              <a:rPr lang="fr-FR" sz="1600" dirty="0" smtClean="0">
                <a:latin typeface="Arial"/>
                <a:cs typeface="Arial"/>
              </a:rPr>
              <a:t>	</a:t>
            </a:r>
            <a:r>
              <a:rPr lang="fr-FR" sz="1600" dirty="0" smtClean="0">
                <a:latin typeface="Arial"/>
                <a:cs typeface="Arial"/>
              </a:rPr>
              <a:t>Explications </a:t>
            </a:r>
            <a:r>
              <a:rPr lang="fr-FR" sz="1600" dirty="0" smtClean="0">
                <a:latin typeface="Arial"/>
                <a:cs typeface="Arial"/>
              </a:rPr>
              <a:t>a priori /explications a posteriori</a:t>
            </a:r>
          </a:p>
          <a:p>
            <a:endParaRPr lang="fr-FR" sz="1600" dirty="0" smtClean="0">
              <a:solidFill>
                <a:srgbClr val="A5907A"/>
              </a:solidFill>
              <a:latin typeface="Arial"/>
              <a:cs typeface="Arial"/>
            </a:endParaRPr>
          </a:p>
          <a:p>
            <a:r>
              <a:rPr lang="fr-FR" sz="1600" dirty="0" smtClean="0">
                <a:latin typeface="Arial"/>
                <a:cs typeface="Arial"/>
              </a:rPr>
              <a:t>Niveau 4 : Rationalité de l’expression des connaissances</a:t>
            </a:r>
          </a:p>
          <a:p>
            <a:r>
              <a:rPr lang="fr-FR" sz="1600" dirty="0" smtClean="0">
                <a:latin typeface="Arial"/>
                <a:cs typeface="Arial"/>
              </a:rPr>
              <a:t>	Science (logicisme) / littérature et beaux arts</a:t>
            </a:r>
            <a:endParaRPr lang="fr-FR" sz="1600" dirty="0">
              <a:latin typeface="Arial"/>
              <a:cs typeface="Arial"/>
            </a:endParaRPr>
          </a:p>
        </p:txBody>
      </p:sp>
      <p:pic>
        <p:nvPicPr>
          <p:cNvPr id="6" name="Picture 5"/>
          <p:cNvPicPr>
            <a:picLocks noChangeAspect="1" noChangeArrowheads="1"/>
          </p:cNvPicPr>
          <p:nvPr/>
        </p:nvPicPr>
        <p:blipFill>
          <a:blip r:embed="rId3"/>
          <a:srcRect/>
          <a:stretch>
            <a:fillRect/>
          </a:stretch>
        </p:blipFill>
        <p:spPr bwMode="auto">
          <a:xfrm>
            <a:off x="4572000" y="4495800"/>
            <a:ext cx="1555662" cy="2362200"/>
          </a:xfrm>
          <a:prstGeom prst="rect">
            <a:avLst/>
          </a:prstGeom>
          <a:noFill/>
          <a:ln w="9525">
            <a:noFill/>
            <a:miter lim="800000"/>
            <a:headEnd/>
            <a:tailEnd/>
          </a:ln>
          <a:effectLst/>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1" y="304800"/>
            <a:ext cx="9144001" cy="533400"/>
          </a:xfrm>
          <a:solidFill>
            <a:srgbClr val="7C312A"/>
          </a:solidFill>
        </p:spPr>
        <p:txBody>
          <a:bodyPr>
            <a:normAutofit/>
          </a:bodyPr>
          <a:lstStyle/>
          <a:p>
            <a:r>
              <a:rPr lang="fr-FR" sz="2000" dirty="0" smtClean="0">
                <a:solidFill>
                  <a:schemeClr val="bg1"/>
                </a:solidFill>
                <a:latin typeface="Arial"/>
                <a:cs typeface="Arial"/>
              </a:rPr>
              <a:t>LE CHAMP DE REFLEXION DE L’ETHNOARCHEOLOGIE</a:t>
            </a:r>
            <a:endParaRPr lang="fr-FR" sz="2000" dirty="0">
              <a:latin typeface="Arial"/>
              <a:cs typeface="Arial"/>
            </a:endParaRPr>
          </a:p>
        </p:txBody>
      </p:sp>
      <p:pic>
        <p:nvPicPr>
          <p:cNvPr id="5" name="Espace réservé du contenu 4" descr="Fig1a.jpg"/>
          <p:cNvPicPr>
            <a:picLocks noGrp="1" noChangeAspect="1"/>
          </p:cNvPicPr>
          <p:nvPr>
            <p:ph idx="1"/>
          </p:nvPr>
        </p:nvPicPr>
        <p:blipFill>
          <a:blip r:embed="rId2"/>
          <a:srcRect l="-15" r="-15"/>
          <a:stretch>
            <a:fillRect/>
          </a:stretch>
        </p:blipFill>
        <p:spPr>
          <a:xfrm>
            <a:off x="0" y="1600200"/>
            <a:ext cx="9006085" cy="4953000"/>
          </a:xfrm>
        </p:spPr>
      </p:pic>
      <p:sp>
        <p:nvSpPr>
          <p:cNvPr id="4" name="Rectangle 3"/>
          <p:cNvSpPr/>
          <p:nvPr/>
        </p:nvSpPr>
        <p:spPr>
          <a:xfrm>
            <a:off x="0" y="3276600"/>
            <a:ext cx="9006084" cy="2057400"/>
          </a:xfrm>
          <a:prstGeom prst="rect">
            <a:avLst/>
          </a:prstGeom>
          <a:noFill/>
          <a:ln w="50800" cap="flat" cmpd="sng" algn="ctr">
            <a:solidFill>
              <a:srgbClr val="800000"/>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sp>
      <p:sp>
        <p:nvSpPr>
          <p:cNvPr id="6" name="ZoneTexte 5"/>
          <p:cNvSpPr txBox="1"/>
          <p:nvPr/>
        </p:nvSpPr>
        <p:spPr>
          <a:xfrm>
            <a:off x="1600200" y="3810000"/>
            <a:ext cx="1850186" cy="830997"/>
          </a:xfrm>
          <a:prstGeom prst="rect">
            <a:avLst/>
          </a:prstGeom>
          <a:noFill/>
        </p:spPr>
        <p:txBody>
          <a:bodyPr wrap="none" rtlCol="0">
            <a:spAutoFit/>
          </a:bodyPr>
          <a:lstStyle/>
          <a:p>
            <a:pPr algn="ctr"/>
            <a:r>
              <a:rPr lang="fr-FR" sz="1600" dirty="0" smtClean="0">
                <a:solidFill>
                  <a:srgbClr val="800000"/>
                </a:solidFill>
              </a:rPr>
              <a:t>Problématique </a:t>
            </a:r>
          </a:p>
          <a:p>
            <a:pPr algn="ctr"/>
            <a:r>
              <a:rPr lang="fr-FR" sz="1600" dirty="0" smtClean="0">
                <a:solidFill>
                  <a:srgbClr val="800000"/>
                </a:solidFill>
              </a:rPr>
              <a:t>de </a:t>
            </a:r>
          </a:p>
          <a:p>
            <a:pPr algn="ctr"/>
            <a:r>
              <a:rPr lang="fr-FR" sz="1600" dirty="0" smtClean="0">
                <a:solidFill>
                  <a:srgbClr val="800000"/>
                </a:solidFill>
              </a:rPr>
              <a:t>l’ethnoarchéologie</a:t>
            </a:r>
            <a:endParaRPr lang="fr-FR" sz="1600" dirty="0">
              <a:solidFill>
                <a:srgbClr val="800000"/>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0" y="0"/>
            <a:ext cx="9144000" cy="1066800"/>
          </a:xfrm>
          <a:solidFill>
            <a:srgbClr val="7C312A"/>
          </a:solidFill>
        </p:spPr>
        <p:txBody>
          <a:bodyPr>
            <a:normAutofit/>
          </a:bodyPr>
          <a:lstStyle/>
          <a:p>
            <a:r>
              <a:rPr lang="fr-FR" sz="2000" dirty="0">
                <a:solidFill>
                  <a:srgbClr val="FFFFFF"/>
                </a:solidFill>
                <a:latin typeface="Arial" pitchFamily="-65" charset="0"/>
              </a:rPr>
              <a:t>SCIENCE ET HISTOIRE EN GEOLOGIE</a:t>
            </a:r>
            <a:br>
              <a:rPr lang="fr-FR" sz="2000" dirty="0">
                <a:solidFill>
                  <a:srgbClr val="FFFFFF"/>
                </a:solidFill>
                <a:latin typeface="Arial" pitchFamily="-65" charset="0"/>
              </a:rPr>
            </a:br>
            <a:r>
              <a:rPr lang="fr-FR" sz="2000" dirty="0">
                <a:solidFill>
                  <a:srgbClr val="FFFFFF"/>
                </a:solidFill>
                <a:latin typeface="Arial" pitchFamily="-65" charset="0"/>
              </a:rPr>
              <a:t>Théorie de la tectonique des plaques</a:t>
            </a:r>
            <a:endParaRPr lang="fr-FR" sz="2000" dirty="0">
              <a:solidFill>
                <a:srgbClr val="FFFFFF"/>
              </a:solidFill>
              <a:latin typeface="Chicago" charset="0"/>
            </a:endParaRPr>
          </a:p>
        </p:txBody>
      </p:sp>
      <p:sp>
        <p:nvSpPr>
          <p:cNvPr id="25603" name="Rectangle 3"/>
          <p:cNvSpPr>
            <a:spLocks noGrp="1" noChangeArrowheads="1"/>
          </p:cNvSpPr>
          <p:nvPr>
            <p:ph type="body" idx="1"/>
          </p:nvPr>
        </p:nvSpPr>
        <p:spPr>
          <a:xfrm>
            <a:off x="0" y="1219201"/>
            <a:ext cx="9144000" cy="2285999"/>
          </a:xfrm>
          <a:solidFill>
            <a:srgbClr val="A5907A"/>
          </a:solidFill>
        </p:spPr>
        <p:txBody>
          <a:bodyPr>
            <a:normAutofit/>
          </a:bodyPr>
          <a:lstStyle/>
          <a:p>
            <a:pPr>
              <a:lnSpc>
                <a:spcPct val="90000"/>
              </a:lnSpc>
              <a:buNone/>
            </a:pPr>
            <a:r>
              <a:rPr lang="fr-FR" sz="1800" dirty="0" smtClean="0">
                <a:solidFill>
                  <a:srgbClr val="7C312A"/>
                </a:solidFill>
                <a:latin typeface="Arial" pitchFamily="-65" charset="0"/>
              </a:rPr>
              <a:t>	Côté </a:t>
            </a:r>
            <a:r>
              <a:rPr lang="fr-FR" sz="1800" dirty="0">
                <a:solidFill>
                  <a:srgbClr val="7C312A"/>
                </a:solidFill>
                <a:latin typeface="Arial" pitchFamily="-65" charset="0"/>
              </a:rPr>
              <a:t>histoire :</a:t>
            </a:r>
            <a:endParaRPr lang="fr-FR" sz="1800" dirty="0" smtClean="0">
              <a:solidFill>
                <a:srgbClr val="7C312A"/>
              </a:solidFill>
              <a:latin typeface="Arial" pitchFamily="-65" charset="0"/>
            </a:endParaRPr>
          </a:p>
          <a:p>
            <a:pPr>
              <a:lnSpc>
                <a:spcPct val="90000"/>
              </a:lnSpc>
              <a:buNone/>
            </a:pPr>
            <a:r>
              <a:rPr lang="fr-FR" sz="1800" dirty="0" smtClean="0">
                <a:latin typeface="Arial" pitchFamily="-65" charset="0"/>
              </a:rPr>
              <a:t>	Reconstitution </a:t>
            </a:r>
            <a:r>
              <a:rPr lang="fr-FR" sz="1800" dirty="0">
                <a:latin typeface="Arial" pitchFamily="-65" charset="0"/>
              </a:rPr>
              <a:t>de l’histoire de la terre : une description de ce qui s’est passé</a:t>
            </a:r>
            <a:endParaRPr lang="fr-FR" sz="1800" dirty="0" smtClean="0">
              <a:latin typeface="Arial" pitchFamily="-65" charset="0"/>
            </a:endParaRPr>
          </a:p>
          <a:p>
            <a:pPr>
              <a:lnSpc>
                <a:spcPct val="90000"/>
              </a:lnSpc>
              <a:buNone/>
            </a:pPr>
            <a:r>
              <a:rPr lang="fr-FR" sz="1800" dirty="0">
                <a:latin typeface="Arial" pitchFamily="-65" charset="0"/>
              </a:rPr>
              <a:t>	</a:t>
            </a:r>
            <a:r>
              <a:rPr lang="fr-FR" sz="1800" dirty="0" smtClean="0">
                <a:solidFill>
                  <a:srgbClr val="7C312A"/>
                </a:solidFill>
                <a:latin typeface="Arial" pitchFamily="-65" charset="0"/>
              </a:rPr>
              <a:t>Côté </a:t>
            </a:r>
            <a:r>
              <a:rPr lang="fr-FR" sz="1800" dirty="0">
                <a:solidFill>
                  <a:srgbClr val="7C312A"/>
                </a:solidFill>
                <a:latin typeface="Arial" pitchFamily="-65" charset="0"/>
              </a:rPr>
              <a:t>sciences :</a:t>
            </a:r>
            <a:endParaRPr lang="fr-FR" sz="1800" dirty="0" smtClean="0">
              <a:solidFill>
                <a:srgbClr val="7C312A"/>
              </a:solidFill>
              <a:latin typeface="Arial" pitchFamily="-65" charset="0"/>
            </a:endParaRPr>
          </a:p>
          <a:p>
            <a:pPr>
              <a:lnSpc>
                <a:spcPct val="90000"/>
              </a:lnSpc>
              <a:buNone/>
            </a:pPr>
            <a:r>
              <a:rPr lang="fr-FR" sz="1800" dirty="0" smtClean="0">
                <a:latin typeface="Arial" pitchFamily="-65" charset="0"/>
              </a:rPr>
              <a:t>	Physique </a:t>
            </a:r>
            <a:r>
              <a:rPr lang="fr-FR" sz="1800" dirty="0">
                <a:latin typeface="Arial" pitchFamily="-65" charset="0"/>
              </a:rPr>
              <a:t>et chimie : reconstitution de la structure du globe et fonctionnement physico-chimique</a:t>
            </a:r>
            <a:endParaRPr lang="fr-FR" sz="1800" dirty="0" smtClean="0">
              <a:latin typeface="Arial" pitchFamily="-65" charset="0"/>
            </a:endParaRPr>
          </a:p>
          <a:p>
            <a:pPr>
              <a:lnSpc>
                <a:spcPct val="90000"/>
              </a:lnSpc>
              <a:buNone/>
            </a:pPr>
            <a:r>
              <a:rPr lang="fr-FR" sz="1800" dirty="0">
                <a:latin typeface="Arial" pitchFamily="-65" charset="0"/>
              </a:rPr>
              <a:t>	</a:t>
            </a:r>
            <a:r>
              <a:rPr lang="fr-FR" sz="1800" dirty="0" smtClean="0">
                <a:solidFill>
                  <a:srgbClr val="7C312A"/>
                </a:solidFill>
                <a:latin typeface="Arial" pitchFamily="-65" charset="0"/>
              </a:rPr>
              <a:t>Articulation </a:t>
            </a:r>
            <a:r>
              <a:rPr lang="fr-FR" sz="1800" dirty="0">
                <a:solidFill>
                  <a:srgbClr val="7C312A"/>
                </a:solidFill>
                <a:latin typeface="Arial" pitchFamily="-65" charset="0"/>
              </a:rPr>
              <a:t>:</a:t>
            </a:r>
            <a:endParaRPr lang="fr-FR" sz="1800" dirty="0" smtClean="0">
              <a:solidFill>
                <a:srgbClr val="7C312A"/>
              </a:solidFill>
              <a:latin typeface="Arial" pitchFamily="-65" charset="0"/>
            </a:endParaRPr>
          </a:p>
          <a:p>
            <a:pPr>
              <a:lnSpc>
                <a:spcPct val="90000"/>
              </a:lnSpc>
              <a:buNone/>
            </a:pPr>
            <a:r>
              <a:rPr lang="fr-FR" sz="1800" dirty="0">
                <a:latin typeface="Arial" pitchFamily="-65" charset="0"/>
              </a:rPr>
              <a:t>	</a:t>
            </a:r>
            <a:r>
              <a:rPr lang="fr-FR" sz="1800" dirty="0" smtClean="0">
                <a:latin typeface="Arial" pitchFamily="-65" charset="0"/>
              </a:rPr>
              <a:t>Le </a:t>
            </a:r>
            <a:r>
              <a:rPr lang="fr-FR" sz="1800" dirty="0">
                <a:latin typeface="Arial" pitchFamily="-65" charset="0"/>
              </a:rPr>
              <a:t>modèle de la tectonique des plaques permet d’articuler science et histoire</a:t>
            </a:r>
          </a:p>
        </p:txBody>
      </p:sp>
      <p:pic>
        <p:nvPicPr>
          <p:cNvPr id="4" name="Picture 6"/>
          <p:cNvPicPr>
            <a:picLocks noChangeAspect="1" noChangeArrowheads="1"/>
          </p:cNvPicPr>
          <p:nvPr/>
        </p:nvPicPr>
        <p:blipFill>
          <a:blip r:embed="rId3"/>
          <a:srcRect/>
          <a:stretch>
            <a:fillRect/>
          </a:stretch>
        </p:blipFill>
        <p:spPr>
          <a:xfrm>
            <a:off x="2286000" y="3397215"/>
            <a:ext cx="4114800" cy="3460785"/>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20164" name="Picture 4" descr="Ertale1"/>
          <p:cNvPicPr>
            <a:picLocks noChangeAspect="1" noChangeArrowheads="1"/>
          </p:cNvPicPr>
          <p:nvPr/>
        </p:nvPicPr>
        <p:blipFill>
          <a:blip r:embed="rId3"/>
          <a:srcRect/>
          <a:stretch>
            <a:fillRect/>
          </a:stretch>
        </p:blipFill>
        <p:spPr bwMode="auto">
          <a:xfrm>
            <a:off x="4572000" y="3752850"/>
            <a:ext cx="4572000" cy="3105150"/>
          </a:xfrm>
          <a:prstGeom prst="rect">
            <a:avLst/>
          </a:prstGeom>
          <a:noFill/>
        </p:spPr>
      </p:pic>
      <p:sp>
        <p:nvSpPr>
          <p:cNvPr id="220166" name="Text Box 6"/>
          <p:cNvSpPr txBox="1">
            <a:spLocks noChangeArrowheads="1"/>
          </p:cNvSpPr>
          <p:nvPr/>
        </p:nvSpPr>
        <p:spPr bwMode="auto">
          <a:xfrm>
            <a:off x="6553200" y="2438400"/>
            <a:ext cx="2362200" cy="707886"/>
          </a:xfrm>
          <a:prstGeom prst="rect">
            <a:avLst/>
          </a:prstGeom>
          <a:noFill/>
          <a:ln w="9525">
            <a:noFill/>
            <a:miter lim="800000"/>
            <a:headEnd/>
            <a:tailEnd/>
          </a:ln>
          <a:effectLst/>
        </p:spPr>
        <p:txBody>
          <a:bodyPr>
            <a:prstTxWarp prst="textNoShape">
              <a:avLst/>
            </a:prstTxWarp>
            <a:spAutoFit/>
          </a:bodyPr>
          <a:lstStyle/>
          <a:p>
            <a:r>
              <a:rPr lang="fr-FR" sz="2000" dirty="0">
                <a:latin typeface="Arial" pitchFamily="-65" charset="0"/>
              </a:rPr>
              <a:t>Du c</a:t>
            </a:r>
            <a:r>
              <a:rPr lang="fr-FR" altLang="ja-JP" sz="2000" dirty="0">
                <a:latin typeface="Arial" pitchFamily="-65" charset="0"/>
                <a:ea typeface="ＭＳ Ｐゴシック" pitchFamily="-65" charset="-128"/>
                <a:cs typeface="ＭＳ Ｐゴシック" pitchFamily="-65" charset="-128"/>
              </a:rPr>
              <a:t>ôté des mécanismes</a:t>
            </a:r>
            <a:endParaRPr lang="fr-FR" sz="2000" dirty="0"/>
          </a:p>
        </p:txBody>
      </p:sp>
      <p:sp>
        <p:nvSpPr>
          <p:cNvPr id="220169" name="Rectangle 9"/>
          <p:cNvSpPr>
            <a:spLocks noChangeArrowheads="1"/>
          </p:cNvSpPr>
          <p:nvPr/>
        </p:nvSpPr>
        <p:spPr bwMode="auto">
          <a:xfrm>
            <a:off x="0" y="0"/>
            <a:ext cx="9144000" cy="400110"/>
          </a:xfrm>
          <a:prstGeom prst="rect">
            <a:avLst/>
          </a:prstGeom>
          <a:noFill/>
          <a:ln w="9525">
            <a:noFill/>
            <a:miter lim="800000"/>
            <a:headEnd/>
            <a:tailEnd/>
          </a:ln>
          <a:effectLst/>
        </p:spPr>
        <p:txBody>
          <a:bodyPr>
            <a:prstTxWarp prst="textNoShape">
              <a:avLst/>
            </a:prstTxWarp>
            <a:spAutoFit/>
          </a:bodyPr>
          <a:lstStyle/>
          <a:p>
            <a:pPr algn="ctr"/>
            <a:r>
              <a:rPr lang="fr-FR" sz="2000" dirty="0">
                <a:latin typeface="Arial" pitchFamily="-65" charset="0"/>
              </a:rPr>
              <a:t>HISTOIRE DES RIFT EST-AFRICAIN</a:t>
            </a:r>
          </a:p>
        </p:txBody>
      </p:sp>
      <p:pic>
        <p:nvPicPr>
          <p:cNvPr id="220170" name="Picture 10" descr="Ertale"/>
          <p:cNvPicPr>
            <a:picLocks noChangeAspect="1" noChangeArrowheads="1"/>
          </p:cNvPicPr>
          <p:nvPr/>
        </p:nvPicPr>
        <p:blipFill>
          <a:blip r:embed="rId4"/>
          <a:srcRect/>
          <a:stretch>
            <a:fillRect/>
          </a:stretch>
        </p:blipFill>
        <p:spPr bwMode="auto">
          <a:xfrm>
            <a:off x="0" y="3751263"/>
            <a:ext cx="4724400" cy="3106737"/>
          </a:xfrm>
          <a:prstGeom prst="rect">
            <a:avLst/>
          </a:prstGeom>
          <a:noFill/>
        </p:spPr>
      </p:pic>
      <p:pic>
        <p:nvPicPr>
          <p:cNvPr id="220165" name="Picture 5" descr="Ertale2a"/>
          <p:cNvPicPr>
            <a:picLocks noChangeAspect="1" noChangeArrowheads="1"/>
          </p:cNvPicPr>
          <p:nvPr/>
        </p:nvPicPr>
        <p:blipFill>
          <a:blip r:embed="rId5"/>
          <a:srcRect/>
          <a:stretch>
            <a:fillRect/>
          </a:stretch>
        </p:blipFill>
        <p:spPr bwMode="auto">
          <a:xfrm>
            <a:off x="304800" y="685800"/>
            <a:ext cx="5638800" cy="3698875"/>
          </a:xfrm>
          <a:prstGeom prst="rect">
            <a:avLst/>
          </a:prstGeom>
          <a:noFill/>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16066" name="Rectangle 2"/>
          <p:cNvSpPr>
            <a:spLocks noGrp="1" noChangeArrowheads="1"/>
          </p:cNvSpPr>
          <p:nvPr>
            <p:ph type="title"/>
          </p:nvPr>
        </p:nvSpPr>
        <p:spPr>
          <a:xfrm>
            <a:off x="0" y="0"/>
            <a:ext cx="9144000" cy="914400"/>
          </a:xfrm>
          <a:noFill/>
        </p:spPr>
        <p:txBody>
          <a:bodyPr>
            <a:normAutofit/>
          </a:bodyPr>
          <a:lstStyle/>
          <a:p>
            <a:r>
              <a:rPr lang="fr-FR" sz="2000" dirty="0">
                <a:solidFill>
                  <a:schemeClr val="tx1"/>
                </a:solidFill>
                <a:latin typeface="Arial" pitchFamily="-65" charset="0"/>
              </a:rPr>
              <a:t>HISTOIRE DES RIFT EST-AFRICAIN</a:t>
            </a:r>
            <a:endParaRPr lang="fr-FR" sz="2000" dirty="0"/>
          </a:p>
        </p:txBody>
      </p:sp>
      <p:pic>
        <p:nvPicPr>
          <p:cNvPr id="216067" name="Picture 3" descr="Tectonique2"/>
          <p:cNvPicPr>
            <a:picLocks noGrp="1" noChangeAspect="1" noChangeArrowheads="1"/>
          </p:cNvPicPr>
          <p:nvPr>
            <p:ph sz="quarter" idx="2"/>
          </p:nvPr>
        </p:nvPicPr>
        <p:blipFill>
          <a:blip r:embed="rId3"/>
          <a:srcRect/>
          <a:stretch>
            <a:fillRect/>
          </a:stretch>
        </p:blipFill>
        <p:spPr>
          <a:xfrm>
            <a:off x="2819400" y="914400"/>
            <a:ext cx="6324600" cy="4141788"/>
          </a:xfrm>
        </p:spPr>
      </p:pic>
      <p:pic>
        <p:nvPicPr>
          <p:cNvPr id="216068" name="Picture 4" descr="Tectonique4"/>
          <p:cNvPicPr>
            <a:picLocks noGrp="1" noChangeAspect="1" noChangeArrowheads="1"/>
          </p:cNvPicPr>
          <p:nvPr>
            <p:ph sz="quarter" idx="1"/>
          </p:nvPr>
        </p:nvPicPr>
        <p:blipFill>
          <a:blip r:embed="rId4"/>
          <a:srcRect/>
          <a:stretch>
            <a:fillRect/>
          </a:stretch>
        </p:blipFill>
        <p:spPr>
          <a:xfrm>
            <a:off x="0" y="1447800"/>
            <a:ext cx="4403725" cy="5410200"/>
          </a:xfrm>
        </p:spPr>
      </p:pic>
      <p:sp>
        <p:nvSpPr>
          <p:cNvPr id="216069" name="Line 5"/>
          <p:cNvSpPr>
            <a:spLocks noChangeShapeType="1"/>
          </p:cNvSpPr>
          <p:nvPr/>
        </p:nvSpPr>
        <p:spPr bwMode="auto">
          <a:xfrm flipH="1">
            <a:off x="1524000" y="3657600"/>
            <a:ext cx="76200" cy="228600"/>
          </a:xfrm>
          <a:prstGeom prst="line">
            <a:avLst/>
          </a:prstGeom>
          <a:noFill/>
          <a:ln w="31750">
            <a:solidFill>
              <a:srgbClr val="FF0000"/>
            </a:solidFill>
            <a:round/>
            <a:headEnd/>
            <a:tailEnd/>
          </a:ln>
          <a:effectLst/>
        </p:spPr>
        <p:txBody>
          <a:bodyPr wrap="none" anchor="ctr">
            <a:prstTxWarp prst="textNoShape">
              <a:avLst/>
            </a:prstTxWarp>
          </a:bodyPr>
          <a:lstStyle/>
          <a:p>
            <a:endParaRPr lang="fr-FR"/>
          </a:p>
        </p:txBody>
      </p:sp>
      <p:sp>
        <p:nvSpPr>
          <p:cNvPr id="216070" name="Line 6"/>
          <p:cNvSpPr>
            <a:spLocks noChangeShapeType="1"/>
          </p:cNvSpPr>
          <p:nvPr/>
        </p:nvSpPr>
        <p:spPr bwMode="auto">
          <a:xfrm flipH="1">
            <a:off x="1600200" y="3276600"/>
            <a:ext cx="76200" cy="304800"/>
          </a:xfrm>
          <a:prstGeom prst="line">
            <a:avLst/>
          </a:prstGeom>
          <a:noFill/>
          <a:ln w="31750">
            <a:solidFill>
              <a:srgbClr val="FF0000"/>
            </a:solidFill>
            <a:round/>
            <a:headEnd/>
            <a:tailEnd/>
          </a:ln>
          <a:effectLst/>
        </p:spPr>
        <p:txBody>
          <a:bodyPr wrap="none" anchor="ctr">
            <a:prstTxWarp prst="textNoShape">
              <a:avLst/>
            </a:prstTxWarp>
          </a:bodyPr>
          <a:lstStyle/>
          <a:p>
            <a:endParaRPr lang="fr-FR"/>
          </a:p>
        </p:txBody>
      </p:sp>
      <p:sp>
        <p:nvSpPr>
          <p:cNvPr id="216071" name="Line 7"/>
          <p:cNvSpPr>
            <a:spLocks noChangeShapeType="1"/>
          </p:cNvSpPr>
          <p:nvPr/>
        </p:nvSpPr>
        <p:spPr bwMode="auto">
          <a:xfrm flipV="1">
            <a:off x="1600200" y="3505200"/>
            <a:ext cx="228600" cy="152400"/>
          </a:xfrm>
          <a:prstGeom prst="line">
            <a:avLst/>
          </a:prstGeom>
          <a:noFill/>
          <a:ln w="31750">
            <a:solidFill>
              <a:srgbClr val="FF0000"/>
            </a:solidFill>
            <a:round/>
            <a:headEnd/>
            <a:tailEnd/>
          </a:ln>
          <a:effectLst/>
        </p:spPr>
        <p:txBody>
          <a:bodyPr wrap="none" anchor="ctr">
            <a:prstTxWarp prst="textNoShape">
              <a:avLst/>
            </a:prstTxWarp>
          </a:bodyPr>
          <a:lstStyle/>
          <a:p>
            <a:endParaRPr lang="fr-FR"/>
          </a:p>
        </p:txBody>
      </p:sp>
      <p:sp>
        <p:nvSpPr>
          <p:cNvPr id="216072" name="Line 8"/>
          <p:cNvSpPr>
            <a:spLocks noChangeShapeType="1"/>
          </p:cNvSpPr>
          <p:nvPr/>
        </p:nvSpPr>
        <p:spPr bwMode="auto">
          <a:xfrm>
            <a:off x="1524000" y="3886200"/>
            <a:ext cx="0" cy="228600"/>
          </a:xfrm>
          <a:prstGeom prst="line">
            <a:avLst/>
          </a:prstGeom>
          <a:noFill/>
          <a:ln w="31750">
            <a:solidFill>
              <a:srgbClr val="FF0000"/>
            </a:solidFill>
            <a:round/>
            <a:headEnd/>
            <a:tailEnd/>
          </a:ln>
          <a:effectLst/>
        </p:spPr>
        <p:txBody>
          <a:bodyPr wrap="none" anchor="ctr">
            <a:prstTxWarp prst="textNoShape">
              <a:avLst/>
            </a:prstTxWarp>
          </a:bodyPr>
          <a:lstStyle/>
          <a:p>
            <a:endParaRPr lang="fr-FR"/>
          </a:p>
        </p:txBody>
      </p:sp>
      <p:sp>
        <p:nvSpPr>
          <p:cNvPr id="216073" name="Arc 9"/>
          <p:cNvSpPr>
            <a:spLocks noChangeAspect="1"/>
          </p:cNvSpPr>
          <p:nvPr/>
        </p:nvSpPr>
        <p:spPr bwMode="auto">
          <a:xfrm rot="-8825685">
            <a:off x="1057275" y="3878263"/>
            <a:ext cx="542925" cy="541337"/>
          </a:xfrm>
          <a:custGeom>
            <a:avLst/>
            <a:gdLst>
              <a:gd name="G0" fmla="+- 0 0 0"/>
              <a:gd name="G1" fmla="+- 21495 0 0"/>
              <a:gd name="G2" fmla="+- 21600 0 0"/>
              <a:gd name="T0" fmla="*/ 2124 w 21600"/>
              <a:gd name="T1" fmla="*/ 0 h 21495"/>
              <a:gd name="T2" fmla="*/ 21600 w 21600"/>
              <a:gd name="T3" fmla="*/ 21495 h 21495"/>
              <a:gd name="T4" fmla="*/ 0 w 21600"/>
              <a:gd name="T5" fmla="*/ 21495 h 21495"/>
            </a:gdLst>
            <a:ahLst/>
            <a:cxnLst>
              <a:cxn ang="0">
                <a:pos x="T0" y="T1"/>
              </a:cxn>
              <a:cxn ang="0">
                <a:pos x="T2" y="T3"/>
              </a:cxn>
              <a:cxn ang="0">
                <a:pos x="T4" y="T5"/>
              </a:cxn>
            </a:cxnLst>
            <a:rect l="0" t="0" r="r" b="b"/>
            <a:pathLst>
              <a:path w="21600" h="21495" fill="none" extrusionOk="0">
                <a:moveTo>
                  <a:pt x="2124" y="-1"/>
                </a:moveTo>
                <a:cubicBezTo>
                  <a:pt x="13176" y="1091"/>
                  <a:pt x="21600" y="10388"/>
                  <a:pt x="21600" y="21495"/>
                </a:cubicBezTo>
              </a:path>
              <a:path w="21600" h="21495" stroke="0" extrusionOk="0">
                <a:moveTo>
                  <a:pt x="2124" y="-1"/>
                </a:moveTo>
                <a:cubicBezTo>
                  <a:pt x="13176" y="1091"/>
                  <a:pt x="21600" y="10388"/>
                  <a:pt x="21600" y="21495"/>
                </a:cubicBezTo>
                <a:lnTo>
                  <a:pt x="0" y="21495"/>
                </a:lnTo>
                <a:close/>
              </a:path>
            </a:pathLst>
          </a:custGeom>
          <a:noFill/>
          <a:ln w="34925">
            <a:solidFill>
              <a:srgbClr val="FF0000"/>
            </a:solidFill>
            <a:round/>
            <a:headEnd/>
            <a:tailEnd/>
          </a:ln>
          <a:effectLst/>
        </p:spPr>
        <p:txBody>
          <a:bodyPr wrap="none" anchor="ctr">
            <a:prstTxWarp prst="textNoShape">
              <a:avLst/>
            </a:prstTxWarp>
          </a:bodyPr>
          <a:lstStyle/>
          <a:p>
            <a:endParaRPr lang="fr-FR"/>
          </a:p>
        </p:txBody>
      </p:sp>
      <p:sp>
        <p:nvSpPr>
          <p:cNvPr id="216074" name="Oval 10"/>
          <p:cNvSpPr>
            <a:spLocks noChangeAspect="1" noChangeArrowheads="1"/>
          </p:cNvSpPr>
          <p:nvPr/>
        </p:nvSpPr>
        <p:spPr bwMode="auto">
          <a:xfrm>
            <a:off x="1447800" y="3886200"/>
            <a:ext cx="152400" cy="152400"/>
          </a:xfrm>
          <a:prstGeom prst="ellipse">
            <a:avLst/>
          </a:prstGeom>
          <a:solidFill>
            <a:srgbClr val="FF0000">
              <a:alpha val="50000"/>
            </a:srgbClr>
          </a:solidFill>
          <a:ln w="9525">
            <a:solidFill>
              <a:srgbClr val="FF0000">
                <a:alpha val="50000"/>
              </a:srgbClr>
            </a:solidFill>
            <a:round/>
            <a:headEnd/>
            <a:tailEnd/>
          </a:ln>
          <a:effectLst/>
        </p:spPr>
        <p:txBody>
          <a:bodyPr wrap="none" anchor="ctr">
            <a:prstTxWarp prst="textNoShape">
              <a:avLst/>
            </a:prstTxWarp>
          </a:bodyPr>
          <a:lstStyle/>
          <a:p>
            <a:endParaRPr lang="fr-FR"/>
          </a:p>
        </p:txBody>
      </p:sp>
      <p:sp>
        <p:nvSpPr>
          <p:cNvPr id="216075" name="Oval 11"/>
          <p:cNvSpPr>
            <a:spLocks noChangeAspect="1" noChangeArrowheads="1"/>
          </p:cNvSpPr>
          <p:nvPr/>
        </p:nvSpPr>
        <p:spPr bwMode="auto">
          <a:xfrm>
            <a:off x="1752600" y="3276600"/>
            <a:ext cx="152400" cy="152400"/>
          </a:xfrm>
          <a:prstGeom prst="ellipse">
            <a:avLst/>
          </a:prstGeom>
          <a:solidFill>
            <a:srgbClr val="FF0000">
              <a:alpha val="50000"/>
            </a:srgbClr>
          </a:solidFill>
          <a:ln w="9525">
            <a:solidFill>
              <a:srgbClr val="FF0000">
                <a:alpha val="50000"/>
              </a:srgbClr>
            </a:solidFill>
            <a:round/>
            <a:headEnd/>
            <a:tailEnd/>
          </a:ln>
          <a:effectLst/>
        </p:spPr>
        <p:txBody>
          <a:bodyPr wrap="none" anchor="ctr">
            <a:prstTxWarp prst="textNoShape">
              <a:avLst/>
            </a:prstTxWarp>
          </a:bodyPr>
          <a:lstStyle/>
          <a:p>
            <a:endParaRPr lang="fr-FR"/>
          </a:p>
        </p:txBody>
      </p:sp>
      <p:sp>
        <p:nvSpPr>
          <p:cNvPr id="216076" name="Oval 12"/>
          <p:cNvSpPr>
            <a:spLocks noChangeAspect="1" noChangeArrowheads="1"/>
          </p:cNvSpPr>
          <p:nvPr/>
        </p:nvSpPr>
        <p:spPr bwMode="auto">
          <a:xfrm>
            <a:off x="5943600" y="2362200"/>
            <a:ext cx="152400" cy="152400"/>
          </a:xfrm>
          <a:prstGeom prst="ellipse">
            <a:avLst/>
          </a:prstGeom>
          <a:solidFill>
            <a:srgbClr val="FF0000">
              <a:alpha val="50000"/>
            </a:srgbClr>
          </a:solidFill>
          <a:ln w="9525">
            <a:solidFill>
              <a:srgbClr val="FF0000">
                <a:alpha val="50000"/>
              </a:srgbClr>
            </a:solidFill>
            <a:round/>
            <a:headEnd/>
            <a:tailEnd/>
          </a:ln>
          <a:effectLst/>
        </p:spPr>
        <p:txBody>
          <a:bodyPr wrap="none" anchor="ctr">
            <a:prstTxWarp prst="textNoShape">
              <a:avLst/>
            </a:prstTxWarp>
          </a:bodyPr>
          <a:lstStyle/>
          <a:p>
            <a:endParaRPr lang="fr-FR"/>
          </a:p>
        </p:txBody>
      </p:sp>
      <p:sp>
        <p:nvSpPr>
          <p:cNvPr id="216077" name="Oval 13"/>
          <p:cNvSpPr>
            <a:spLocks noChangeAspect="1" noChangeArrowheads="1"/>
          </p:cNvSpPr>
          <p:nvPr/>
        </p:nvSpPr>
        <p:spPr bwMode="auto">
          <a:xfrm>
            <a:off x="6172200" y="1981200"/>
            <a:ext cx="152400" cy="152400"/>
          </a:xfrm>
          <a:prstGeom prst="ellipse">
            <a:avLst/>
          </a:prstGeom>
          <a:solidFill>
            <a:srgbClr val="FF0000">
              <a:alpha val="50000"/>
            </a:srgbClr>
          </a:solidFill>
          <a:ln w="9525">
            <a:solidFill>
              <a:srgbClr val="FF0000">
                <a:alpha val="50000"/>
              </a:srgbClr>
            </a:solidFill>
            <a:round/>
            <a:headEnd/>
            <a:tailEnd/>
          </a:ln>
          <a:effectLst/>
        </p:spPr>
        <p:txBody>
          <a:bodyPr wrap="none" anchor="ctr">
            <a:prstTxWarp prst="textNoShape">
              <a:avLst/>
            </a:prstTxWarp>
          </a:bodyPr>
          <a:lstStyle/>
          <a:p>
            <a:endParaRPr lang="fr-FR"/>
          </a:p>
        </p:txBody>
      </p:sp>
      <p:sp>
        <p:nvSpPr>
          <p:cNvPr id="216078" name="AutoShape 14"/>
          <p:cNvSpPr>
            <a:spLocks noChangeArrowheads="1"/>
          </p:cNvSpPr>
          <p:nvPr/>
        </p:nvSpPr>
        <p:spPr bwMode="auto">
          <a:xfrm rot="3581517">
            <a:off x="7010400" y="2057400"/>
            <a:ext cx="152400" cy="304800"/>
          </a:xfrm>
          <a:prstGeom prst="upArrow">
            <a:avLst>
              <a:gd name="adj1" fmla="val 50000"/>
              <a:gd name="adj2" fmla="val 50000"/>
            </a:avLst>
          </a:prstGeom>
          <a:solidFill>
            <a:srgbClr val="FF0000"/>
          </a:solidFill>
          <a:ln w="9525">
            <a:solidFill>
              <a:srgbClr val="FF0000"/>
            </a:solidFill>
            <a:miter lim="800000"/>
            <a:headEnd/>
            <a:tailEnd/>
          </a:ln>
          <a:effectLst/>
        </p:spPr>
        <p:txBody>
          <a:bodyPr wrap="none" anchor="ctr">
            <a:prstTxWarp prst="textNoShape">
              <a:avLst/>
            </a:prstTxWarp>
          </a:bodyPr>
          <a:lstStyle/>
          <a:p>
            <a:endParaRPr lang="fr-FR"/>
          </a:p>
        </p:txBody>
      </p:sp>
      <p:sp>
        <p:nvSpPr>
          <p:cNvPr id="216079" name="AutoShape 15"/>
          <p:cNvSpPr>
            <a:spLocks noChangeArrowheads="1"/>
          </p:cNvSpPr>
          <p:nvPr/>
        </p:nvSpPr>
        <p:spPr bwMode="auto">
          <a:xfrm rot="-7337331">
            <a:off x="6629400" y="2286000"/>
            <a:ext cx="152400" cy="304800"/>
          </a:xfrm>
          <a:prstGeom prst="upArrow">
            <a:avLst>
              <a:gd name="adj1" fmla="val 50000"/>
              <a:gd name="adj2" fmla="val 50000"/>
            </a:avLst>
          </a:prstGeom>
          <a:solidFill>
            <a:srgbClr val="FF0000"/>
          </a:solidFill>
          <a:ln w="9525">
            <a:solidFill>
              <a:srgbClr val="FF0000"/>
            </a:solidFill>
            <a:miter lim="800000"/>
            <a:headEnd/>
            <a:tailEnd/>
          </a:ln>
          <a:effectLst/>
        </p:spPr>
        <p:txBody>
          <a:bodyPr wrap="none" anchor="ctr">
            <a:prstTxWarp prst="textNoShape">
              <a:avLst/>
            </a:prstTxWarp>
          </a:bodyPr>
          <a:lstStyle/>
          <a:p>
            <a:endParaRPr lang="fr-FR"/>
          </a:p>
        </p:txBody>
      </p:sp>
      <p:sp>
        <p:nvSpPr>
          <p:cNvPr id="216080" name="AutoShape 16"/>
          <p:cNvSpPr>
            <a:spLocks noChangeArrowheads="1"/>
          </p:cNvSpPr>
          <p:nvPr/>
        </p:nvSpPr>
        <p:spPr bwMode="auto">
          <a:xfrm rot="-7337331">
            <a:off x="5791200" y="1676400"/>
            <a:ext cx="152400" cy="304800"/>
          </a:xfrm>
          <a:prstGeom prst="upArrow">
            <a:avLst>
              <a:gd name="adj1" fmla="val 50000"/>
              <a:gd name="adj2" fmla="val 50000"/>
            </a:avLst>
          </a:prstGeom>
          <a:solidFill>
            <a:srgbClr val="FF0000"/>
          </a:solidFill>
          <a:ln w="9525">
            <a:solidFill>
              <a:srgbClr val="FF0000"/>
            </a:solidFill>
            <a:miter lim="800000"/>
            <a:headEnd/>
            <a:tailEnd/>
          </a:ln>
          <a:effectLst/>
        </p:spPr>
        <p:txBody>
          <a:bodyPr wrap="none" anchor="ctr">
            <a:prstTxWarp prst="textNoShape">
              <a:avLst/>
            </a:prstTxWarp>
          </a:bodyPr>
          <a:lstStyle/>
          <a:p>
            <a:endParaRPr lang="fr-FR"/>
          </a:p>
        </p:txBody>
      </p:sp>
      <p:sp>
        <p:nvSpPr>
          <p:cNvPr id="216081" name="AutoShape 17"/>
          <p:cNvSpPr>
            <a:spLocks noChangeArrowheads="1"/>
          </p:cNvSpPr>
          <p:nvPr/>
        </p:nvSpPr>
        <p:spPr bwMode="auto">
          <a:xfrm rot="3581517">
            <a:off x="6172200" y="1447800"/>
            <a:ext cx="152400" cy="304800"/>
          </a:xfrm>
          <a:prstGeom prst="upArrow">
            <a:avLst>
              <a:gd name="adj1" fmla="val 50000"/>
              <a:gd name="adj2" fmla="val 50000"/>
            </a:avLst>
          </a:prstGeom>
          <a:solidFill>
            <a:srgbClr val="FF0000"/>
          </a:solidFill>
          <a:ln w="9525">
            <a:solidFill>
              <a:srgbClr val="FF0000"/>
            </a:solidFill>
            <a:miter lim="800000"/>
            <a:headEnd/>
            <a:tailEnd/>
          </a:ln>
          <a:effectLst/>
        </p:spPr>
        <p:txBody>
          <a:bodyPr wrap="none" anchor="ctr">
            <a:prstTxWarp prst="textNoShape">
              <a:avLst/>
            </a:prstTxWarp>
          </a:bodyPr>
          <a:lstStyle/>
          <a:p>
            <a:endParaRPr lang="fr-FR"/>
          </a:p>
        </p:txBody>
      </p:sp>
      <p:sp>
        <p:nvSpPr>
          <p:cNvPr id="216082" name="AutoShape 18"/>
          <p:cNvSpPr>
            <a:spLocks noChangeArrowheads="1"/>
          </p:cNvSpPr>
          <p:nvPr/>
        </p:nvSpPr>
        <p:spPr bwMode="auto">
          <a:xfrm rot="-7337331">
            <a:off x="6934200" y="3276600"/>
            <a:ext cx="152400" cy="304800"/>
          </a:xfrm>
          <a:prstGeom prst="upArrow">
            <a:avLst>
              <a:gd name="adj1" fmla="val 50000"/>
              <a:gd name="adj2" fmla="val 50000"/>
            </a:avLst>
          </a:prstGeom>
          <a:solidFill>
            <a:srgbClr val="FF0000"/>
          </a:solidFill>
          <a:ln w="9525">
            <a:solidFill>
              <a:srgbClr val="FF0000"/>
            </a:solidFill>
            <a:miter lim="800000"/>
            <a:headEnd/>
            <a:tailEnd/>
          </a:ln>
          <a:effectLst/>
        </p:spPr>
        <p:txBody>
          <a:bodyPr wrap="none" anchor="ctr">
            <a:prstTxWarp prst="textNoShape">
              <a:avLst/>
            </a:prstTxWarp>
          </a:bodyPr>
          <a:lstStyle/>
          <a:p>
            <a:endParaRPr lang="fr-FR"/>
          </a:p>
        </p:txBody>
      </p:sp>
      <p:sp>
        <p:nvSpPr>
          <p:cNvPr id="216083" name="AutoShape 19"/>
          <p:cNvSpPr>
            <a:spLocks noChangeArrowheads="1"/>
          </p:cNvSpPr>
          <p:nvPr/>
        </p:nvSpPr>
        <p:spPr bwMode="auto">
          <a:xfrm rot="3581517">
            <a:off x="7315200" y="3048000"/>
            <a:ext cx="152400" cy="304800"/>
          </a:xfrm>
          <a:prstGeom prst="upArrow">
            <a:avLst>
              <a:gd name="adj1" fmla="val 50000"/>
              <a:gd name="adj2" fmla="val 50000"/>
            </a:avLst>
          </a:prstGeom>
          <a:solidFill>
            <a:srgbClr val="FF0000"/>
          </a:solidFill>
          <a:ln w="9525">
            <a:solidFill>
              <a:srgbClr val="FF0000"/>
            </a:solidFill>
            <a:miter lim="800000"/>
            <a:headEnd/>
            <a:tailEnd/>
          </a:ln>
          <a:effectLst/>
        </p:spPr>
        <p:txBody>
          <a:bodyPr wrap="none" anchor="ctr">
            <a:prstTxWarp prst="textNoShape">
              <a:avLst/>
            </a:prstTxWarp>
          </a:bodyPr>
          <a:lstStyle/>
          <a:p>
            <a:endParaRPr lang="fr-FR"/>
          </a:p>
        </p:txBody>
      </p:sp>
      <p:sp>
        <p:nvSpPr>
          <p:cNvPr id="216084" name="Text Box 20"/>
          <p:cNvSpPr txBox="1">
            <a:spLocks noChangeArrowheads="1"/>
          </p:cNvSpPr>
          <p:nvPr/>
        </p:nvSpPr>
        <p:spPr bwMode="auto">
          <a:xfrm>
            <a:off x="4800600" y="6019800"/>
            <a:ext cx="3179276" cy="707886"/>
          </a:xfrm>
          <a:prstGeom prst="rect">
            <a:avLst/>
          </a:prstGeom>
          <a:noFill/>
          <a:ln w="9525">
            <a:noFill/>
            <a:miter lim="800000"/>
            <a:headEnd/>
            <a:tailEnd/>
          </a:ln>
          <a:effectLst/>
        </p:spPr>
        <p:txBody>
          <a:bodyPr wrap="none">
            <a:prstTxWarp prst="textNoShape">
              <a:avLst/>
            </a:prstTxWarp>
            <a:spAutoFit/>
          </a:bodyPr>
          <a:lstStyle/>
          <a:p>
            <a:r>
              <a:rPr lang="fr-FR" sz="2000" dirty="0">
                <a:latin typeface="Arial" pitchFamily="-65" charset="0"/>
              </a:rPr>
              <a:t>Du c</a:t>
            </a:r>
            <a:r>
              <a:rPr lang="fr-FR" altLang="ja-JP" sz="2000" dirty="0">
                <a:latin typeface="Arial" pitchFamily="-65" charset="0"/>
                <a:ea typeface="ＭＳ Ｐゴシック" pitchFamily="-65" charset="-128"/>
                <a:cs typeface="ＭＳ Ｐゴシック" pitchFamily="-65" charset="-128"/>
              </a:rPr>
              <a:t>ôté des </a:t>
            </a:r>
            <a:r>
              <a:rPr lang="fr-FR" altLang="ja-JP" sz="2000" dirty="0" smtClean="0">
                <a:latin typeface="Arial" pitchFamily="-65" charset="0"/>
                <a:ea typeface="ＭＳ Ｐゴシック" pitchFamily="-65" charset="-128"/>
                <a:cs typeface="ＭＳ Ｐゴシック" pitchFamily="-65" charset="-128"/>
              </a:rPr>
              <a:t>régularités</a:t>
            </a:r>
          </a:p>
          <a:p>
            <a:r>
              <a:rPr lang="fr-FR" sz="2000" dirty="0" smtClean="0">
                <a:latin typeface="Arial" pitchFamily="-65" charset="0"/>
                <a:ea typeface="ＭＳ Ｐゴシック" pitchFamily="-65" charset="-128"/>
                <a:cs typeface="ＭＳ Ｐゴシック" pitchFamily="-65" charset="-128"/>
              </a:rPr>
              <a:t>La tectonique des plaques</a:t>
            </a:r>
            <a:endParaRPr lang="fr-FR" sz="2000" dirty="0"/>
          </a:p>
        </p:txBody>
      </p:sp>
      <p:pic>
        <p:nvPicPr>
          <p:cNvPr id="21" name="Picture 4"/>
          <p:cNvPicPr>
            <a:picLocks noChangeAspect="1" noChangeArrowheads="1"/>
          </p:cNvPicPr>
          <p:nvPr/>
        </p:nvPicPr>
        <p:blipFill>
          <a:blip r:embed="rId5"/>
          <a:srcRect/>
          <a:stretch>
            <a:fillRect/>
          </a:stretch>
        </p:blipFill>
        <p:spPr bwMode="auto">
          <a:xfrm>
            <a:off x="4900348" y="4460081"/>
            <a:ext cx="3036154" cy="1559719"/>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18114" name="Rectangle 2"/>
          <p:cNvSpPr>
            <a:spLocks noGrp="1" noChangeArrowheads="1"/>
          </p:cNvSpPr>
          <p:nvPr>
            <p:ph type="title"/>
          </p:nvPr>
        </p:nvSpPr>
        <p:spPr>
          <a:xfrm>
            <a:off x="0" y="228600"/>
            <a:ext cx="4038600" cy="2286000"/>
          </a:xfrm>
        </p:spPr>
        <p:txBody>
          <a:bodyPr>
            <a:normAutofit/>
          </a:bodyPr>
          <a:lstStyle/>
          <a:p>
            <a:r>
              <a:rPr lang="fr-FR" sz="2000" dirty="0">
                <a:solidFill>
                  <a:schemeClr val="tx1"/>
                </a:solidFill>
                <a:latin typeface="Arial" pitchFamily="-65" charset="0"/>
              </a:rPr>
              <a:t>HISTOIRE DES RIFTS EST AFRICAINS</a:t>
            </a:r>
            <a:br>
              <a:rPr lang="fr-FR" sz="2000" dirty="0">
                <a:solidFill>
                  <a:schemeClr val="tx1"/>
                </a:solidFill>
                <a:latin typeface="Arial" pitchFamily="-65" charset="0"/>
              </a:rPr>
            </a:br>
            <a:r>
              <a:rPr lang="fr-FR" sz="2000" dirty="0">
                <a:solidFill>
                  <a:schemeClr val="tx1"/>
                </a:solidFill>
                <a:latin typeface="Arial" pitchFamily="-65" charset="0"/>
              </a:rPr>
              <a:t/>
            </a:r>
            <a:br>
              <a:rPr lang="fr-FR" sz="2000" dirty="0">
                <a:solidFill>
                  <a:schemeClr val="tx1"/>
                </a:solidFill>
                <a:latin typeface="Arial" pitchFamily="-65" charset="0"/>
              </a:rPr>
            </a:br>
            <a:r>
              <a:rPr lang="fr-FR" sz="2000" dirty="0">
                <a:solidFill>
                  <a:schemeClr val="tx1"/>
                </a:solidFill>
                <a:latin typeface="Arial" pitchFamily="-65" charset="0"/>
              </a:rPr>
              <a:t>Du c</a:t>
            </a:r>
            <a:r>
              <a:rPr lang="fr-FR" altLang="ja-JP" sz="2000" dirty="0">
                <a:solidFill>
                  <a:schemeClr val="tx1"/>
                </a:solidFill>
                <a:latin typeface="Arial" pitchFamily="-65" charset="0"/>
                <a:ea typeface="ＭＳ Ｐゴシック" pitchFamily="-65" charset="-128"/>
                <a:cs typeface="ＭＳ Ｐゴシック" pitchFamily="-65" charset="-128"/>
              </a:rPr>
              <a:t>ôté des scénarios</a:t>
            </a:r>
            <a:r>
              <a:rPr lang="fr-FR" sz="2000" dirty="0">
                <a:solidFill>
                  <a:schemeClr val="tx1"/>
                </a:solidFill>
                <a:latin typeface="Arial" pitchFamily="-65" charset="0"/>
              </a:rPr>
              <a:t> </a:t>
            </a:r>
            <a:endParaRPr lang="fr-FR" sz="2000" dirty="0"/>
          </a:p>
        </p:txBody>
      </p:sp>
      <p:pic>
        <p:nvPicPr>
          <p:cNvPr id="218115" name="Picture 3" descr="Tectonique5"/>
          <p:cNvPicPr>
            <a:picLocks noGrp="1" noChangeAspect="1" noChangeArrowheads="1"/>
          </p:cNvPicPr>
          <p:nvPr>
            <p:ph sz="half" idx="1"/>
          </p:nvPr>
        </p:nvPicPr>
        <p:blipFill>
          <a:blip r:embed="rId3"/>
          <a:srcRect/>
          <a:stretch>
            <a:fillRect/>
          </a:stretch>
        </p:blipFill>
        <p:spPr>
          <a:xfrm>
            <a:off x="4273550" y="0"/>
            <a:ext cx="4870450" cy="6858000"/>
          </a:xfrm>
        </p:spPr>
      </p:pic>
      <p:pic>
        <p:nvPicPr>
          <p:cNvPr id="218120" name="Picture 8" descr="Rift5"/>
          <p:cNvPicPr>
            <a:picLocks noChangeAspect="1" noChangeArrowheads="1"/>
          </p:cNvPicPr>
          <p:nvPr/>
        </p:nvPicPr>
        <p:blipFill>
          <a:blip r:embed="rId4"/>
          <a:srcRect/>
          <a:stretch>
            <a:fillRect/>
          </a:stretch>
        </p:blipFill>
        <p:spPr bwMode="auto">
          <a:xfrm>
            <a:off x="0" y="2895600"/>
            <a:ext cx="5486400" cy="3570288"/>
          </a:xfrm>
          <a:prstGeom prst="rect">
            <a:avLst/>
          </a:prstGeom>
          <a:noFill/>
          <a:ln w="9525">
            <a:noFill/>
            <a:miter lim="800000"/>
            <a:headEnd/>
            <a:tailEnd/>
          </a:ln>
          <a:effectLst/>
        </p:spPr>
      </p:pic>
      <p:sp>
        <p:nvSpPr>
          <p:cNvPr id="218121" name="Line 9"/>
          <p:cNvSpPr>
            <a:spLocks noChangeShapeType="1"/>
          </p:cNvSpPr>
          <p:nvPr/>
        </p:nvSpPr>
        <p:spPr bwMode="auto">
          <a:xfrm>
            <a:off x="8915400" y="381000"/>
            <a:ext cx="0" cy="6248400"/>
          </a:xfrm>
          <a:prstGeom prst="line">
            <a:avLst/>
          </a:prstGeom>
          <a:noFill/>
          <a:ln w="82550">
            <a:solidFill>
              <a:srgbClr val="FF8000"/>
            </a:solidFill>
            <a:round/>
            <a:headEnd/>
            <a:tailEnd type="triangle" w="med" len="med"/>
          </a:ln>
          <a:effectLst/>
        </p:spPr>
        <p:txBody>
          <a:bodyPr wrap="none" anchor="ctr">
            <a:prstTxWarp prst="textNoShape">
              <a:avLst/>
            </a:prstTxWarp>
          </a:bodyPr>
          <a:lstStyle/>
          <a:p>
            <a:endParaRPr lang="fr-F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195" name="Rectangle 3"/>
          <p:cNvSpPr>
            <a:spLocks noGrp="1" noChangeArrowheads="1"/>
          </p:cNvSpPr>
          <p:nvPr>
            <p:ph type="title"/>
          </p:nvPr>
        </p:nvSpPr>
        <p:spPr>
          <a:xfrm>
            <a:off x="4267200" y="609600"/>
            <a:ext cx="4876800" cy="4953000"/>
          </a:xfrm>
          <a:solidFill>
            <a:srgbClr val="A5907A"/>
          </a:solidFill>
        </p:spPr>
        <p:txBody>
          <a:bodyPr anchor="t"/>
          <a:lstStyle/>
          <a:p>
            <a:pPr algn="l"/>
            <a:r>
              <a:rPr lang="fr-FR" sz="2400" dirty="0">
                <a:solidFill>
                  <a:schemeClr val="tx1"/>
                </a:solidFill>
              </a:rPr>
              <a:t/>
            </a:r>
            <a:br>
              <a:rPr lang="fr-FR" sz="2400" dirty="0">
                <a:solidFill>
                  <a:schemeClr val="tx1"/>
                </a:solidFill>
              </a:rPr>
            </a:br>
            <a:r>
              <a:rPr lang="fr-FR" sz="1800" dirty="0">
                <a:solidFill>
                  <a:schemeClr val="tx1"/>
                </a:solidFill>
              </a:rPr>
              <a:t>Constatations 1 (structures d’habitat) :</a:t>
            </a:r>
            <a:br>
              <a:rPr lang="fr-FR" sz="1800" dirty="0">
                <a:solidFill>
                  <a:schemeClr val="tx1"/>
                </a:solidFill>
              </a:rPr>
            </a:br>
            <a:r>
              <a:rPr lang="fr-FR" sz="1800" dirty="0">
                <a:solidFill>
                  <a:schemeClr val="tx1"/>
                </a:solidFill>
              </a:rPr>
              <a:t>développement de fouilles d’habitats de plus en plus fines (Leroi-Gourhan)</a:t>
            </a:r>
            <a:endParaRPr lang="fr-FR" dirty="0"/>
          </a:p>
        </p:txBody>
      </p:sp>
      <p:sp>
        <p:nvSpPr>
          <p:cNvPr id="8199" name="Rectangle 7"/>
          <p:cNvSpPr>
            <a:spLocks noChangeArrowheads="1"/>
          </p:cNvSpPr>
          <p:nvPr/>
        </p:nvSpPr>
        <p:spPr bwMode="auto">
          <a:xfrm>
            <a:off x="0" y="0"/>
            <a:ext cx="9144000" cy="685800"/>
          </a:xfrm>
          <a:prstGeom prst="rect">
            <a:avLst/>
          </a:prstGeom>
          <a:solidFill>
            <a:srgbClr val="73352E"/>
          </a:solidFill>
          <a:ln w="9525">
            <a:noFill/>
            <a:miter lim="800000"/>
            <a:headEnd/>
            <a:tailEnd/>
          </a:ln>
        </p:spPr>
        <p:txBody>
          <a:bodyPr anchor="ctr">
            <a:prstTxWarp prst="textNoShape">
              <a:avLst/>
            </a:prstTxWarp>
          </a:bodyPr>
          <a:lstStyle/>
          <a:p>
            <a:pPr algn="ctr" eaLnBrk="1" hangingPunct="1"/>
            <a:r>
              <a:rPr lang="fr-FR" sz="2000" dirty="0" smtClean="0">
                <a:solidFill>
                  <a:schemeClr val="bg1"/>
                </a:solidFill>
                <a:latin typeface="Arial"/>
                <a:cs typeface="Arial"/>
              </a:rPr>
              <a:t>ARCHEOLOGIE : UN </a:t>
            </a:r>
            <a:r>
              <a:rPr lang="fr-FR" sz="2000" dirty="0">
                <a:solidFill>
                  <a:schemeClr val="bg1"/>
                </a:solidFill>
                <a:latin typeface="Arial"/>
                <a:cs typeface="Arial"/>
              </a:rPr>
              <a:t>ETAT DE L’ART</a:t>
            </a:r>
          </a:p>
        </p:txBody>
      </p:sp>
      <p:pic>
        <p:nvPicPr>
          <p:cNvPr id="8201" name="Picture 9" descr="Pincevent1X"/>
          <p:cNvPicPr>
            <a:picLocks noGrp="1" noChangeAspect="1" noChangeArrowheads="1"/>
          </p:cNvPicPr>
          <p:nvPr>
            <p:ph sz="quarter" idx="2"/>
          </p:nvPr>
        </p:nvPicPr>
        <p:blipFill>
          <a:blip r:embed="rId3"/>
          <a:srcRect/>
          <a:stretch>
            <a:fillRect/>
          </a:stretch>
        </p:blipFill>
        <p:spPr>
          <a:xfrm>
            <a:off x="4997450" y="2133600"/>
            <a:ext cx="3225800" cy="4724400"/>
          </a:xfrm>
        </p:spPr>
      </p:pic>
      <p:pic>
        <p:nvPicPr>
          <p:cNvPr id="8203" name="Picture 11" descr="Pincevent4X"/>
          <p:cNvPicPr>
            <a:picLocks noGrp="1" noChangeAspect="1" noChangeArrowheads="1"/>
          </p:cNvPicPr>
          <p:nvPr>
            <p:ph sz="quarter" idx="1"/>
          </p:nvPr>
        </p:nvPicPr>
        <p:blipFill>
          <a:blip r:embed="rId4"/>
          <a:srcRect/>
          <a:stretch>
            <a:fillRect/>
          </a:stretch>
        </p:blipFill>
        <p:spPr>
          <a:xfrm>
            <a:off x="0" y="685800"/>
            <a:ext cx="4310063" cy="6172200"/>
          </a:xfrm>
        </p:spPr>
      </p:pic>
      <p:sp>
        <p:nvSpPr>
          <p:cNvPr id="8204" name="Text Box 12"/>
          <p:cNvSpPr txBox="1">
            <a:spLocks noChangeArrowheads="1"/>
          </p:cNvSpPr>
          <p:nvPr/>
        </p:nvSpPr>
        <p:spPr bwMode="auto">
          <a:xfrm>
            <a:off x="1905000" y="4343400"/>
            <a:ext cx="2465388" cy="581025"/>
          </a:xfrm>
          <a:prstGeom prst="rect">
            <a:avLst/>
          </a:prstGeom>
          <a:noFill/>
          <a:ln w="9525">
            <a:noFill/>
            <a:miter lim="800000"/>
            <a:headEnd/>
            <a:tailEnd/>
          </a:ln>
        </p:spPr>
        <p:txBody>
          <a:bodyPr wrap="none">
            <a:prstTxWarp prst="textNoShape">
              <a:avLst/>
            </a:prstTxWarp>
            <a:spAutoFit/>
          </a:bodyPr>
          <a:lstStyle/>
          <a:p>
            <a:r>
              <a:rPr lang="fr-FR" sz="1600">
                <a:solidFill>
                  <a:srgbClr val="000000"/>
                </a:solidFill>
              </a:rPr>
              <a:t>Pincevent </a:t>
            </a:r>
          </a:p>
          <a:p>
            <a:r>
              <a:rPr lang="fr-FR" sz="1600">
                <a:solidFill>
                  <a:srgbClr val="000000"/>
                </a:solidFill>
              </a:rPr>
              <a:t>campement magdalénien</a:t>
            </a:r>
            <a:endParaRPr lang="fr-FR" sz="1600"/>
          </a:p>
        </p:txBody>
      </p:sp>
      <p:sp>
        <p:nvSpPr>
          <p:cNvPr id="8205" name="Text Box 13"/>
          <p:cNvSpPr txBox="1">
            <a:spLocks noChangeArrowheads="1"/>
          </p:cNvSpPr>
          <p:nvPr/>
        </p:nvSpPr>
        <p:spPr bwMode="auto">
          <a:xfrm>
            <a:off x="6629400" y="6477000"/>
            <a:ext cx="1581150" cy="274638"/>
          </a:xfrm>
          <a:prstGeom prst="rect">
            <a:avLst/>
          </a:prstGeom>
          <a:noFill/>
          <a:ln w="9525">
            <a:noFill/>
            <a:miter lim="800000"/>
            <a:headEnd/>
            <a:tailEnd/>
          </a:ln>
        </p:spPr>
        <p:txBody>
          <a:bodyPr wrap="none">
            <a:prstTxWarp prst="textNoShape">
              <a:avLst/>
            </a:prstTxWarp>
            <a:spAutoFit/>
          </a:bodyPr>
          <a:lstStyle/>
          <a:p>
            <a:r>
              <a:rPr lang="fr-FR" sz="1200" dirty="0" err="1">
                <a:solidFill>
                  <a:schemeClr val="bg1"/>
                </a:solidFill>
              </a:rPr>
              <a:t>Leroi</a:t>
            </a:r>
            <a:r>
              <a:rPr lang="fr-FR" sz="1200" dirty="0">
                <a:solidFill>
                  <a:schemeClr val="bg1"/>
                </a:solidFill>
              </a:rPr>
              <a:t> </a:t>
            </a:r>
            <a:r>
              <a:rPr lang="fr-FR" sz="1200" dirty="0" err="1">
                <a:solidFill>
                  <a:schemeClr val="bg1"/>
                </a:solidFill>
              </a:rPr>
              <a:t>Gourhan</a:t>
            </a:r>
            <a:r>
              <a:rPr lang="fr-FR" sz="1200" dirty="0">
                <a:solidFill>
                  <a:schemeClr val="bg1"/>
                </a:solidFill>
              </a:rPr>
              <a:t> 1984</a:t>
            </a:r>
            <a:endParaRPr lang="fr-FR" dirty="0">
              <a:solidFill>
                <a:schemeClr val="bg1"/>
              </a:solidFill>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a:xfrm>
            <a:off x="0" y="0"/>
            <a:ext cx="9144000" cy="838200"/>
          </a:xfrm>
          <a:solidFill>
            <a:srgbClr val="7C312A"/>
          </a:solidFill>
        </p:spPr>
        <p:txBody>
          <a:bodyPr>
            <a:normAutofit/>
          </a:bodyPr>
          <a:lstStyle/>
          <a:p>
            <a:r>
              <a:rPr lang="fr-FR" sz="2000" dirty="0" smtClean="0">
                <a:solidFill>
                  <a:schemeClr val="bg1"/>
                </a:solidFill>
                <a:latin typeface="Arial"/>
                <a:cs typeface="Arial"/>
                <a:sym typeface="Monotype Sorts" pitchFamily="-65" charset="2"/>
              </a:rPr>
              <a:t>LES FONDEMENT DE L’INTERPRETATION : LE</a:t>
            </a:r>
            <a:r>
              <a:rPr lang="fr-FR" sz="2000" dirty="0" smtClean="0">
                <a:solidFill>
                  <a:schemeClr val="bg1"/>
                </a:solidFill>
                <a:latin typeface="Arial"/>
                <a:cs typeface="Arial"/>
              </a:rPr>
              <a:t> TRANSFERT D’ATTRIBUT</a:t>
            </a:r>
            <a:endParaRPr lang="fr-FR" sz="2000" dirty="0">
              <a:solidFill>
                <a:schemeClr val="tx1"/>
              </a:solidFill>
              <a:latin typeface="Arial"/>
              <a:cs typeface="Arial"/>
            </a:endParaRPr>
          </a:p>
        </p:txBody>
      </p:sp>
      <p:sp>
        <p:nvSpPr>
          <p:cNvPr id="54276" name="Text Box 4"/>
          <p:cNvSpPr txBox="1">
            <a:spLocks noChangeArrowheads="1"/>
          </p:cNvSpPr>
          <p:nvPr/>
        </p:nvSpPr>
        <p:spPr bwMode="auto">
          <a:xfrm>
            <a:off x="609600" y="6308725"/>
            <a:ext cx="8305800" cy="457200"/>
          </a:xfrm>
          <a:prstGeom prst="rect">
            <a:avLst/>
          </a:prstGeom>
          <a:noFill/>
          <a:ln w="9525">
            <a:noFill/>
            <a:miter lim="800000"/>
            <a:headEnd/>
            <a:tailEnd/>
          </a:ln>
          <a:effectLst/>
        </p:spPr>
        <p:txBody>
          <a:bodyPr>
            <a:prstTxWarp prst="textNoShape">
              <a:avLst/>
            </a:prstTxWarp>
            <a:spAutoFit/>
          </a:bodyPr>
          <a:lstStyle/>
          <a:p>
            <a:endParaRPr lang="fr-FR"/>
          </a:p>
        </p:txBody>
      </p:sp>
      <p:sp>
        <p:nvSpPr>
          <p:cNvPr id="54277" name="Rectangle 5"/>
          <p:cNvSpPr>
            <a:spLocks noChangeArrowheads="1"/>
          </p:cNvSpPr>
          <p:nvPr/>
        </p:nvSpPr>
        <p:spPr bwMode="auto">
          <a:xfrm>
            <a:off x="685800" y="6175375"/>
            <a:ext cx="3533775" cy="457200"/>
          </a:xfrm>
          <a:prstGeom prst="rect">
            <a:avLst/>
          </a:prstGeom>
          <a:noFill/>
          <a:ln w="9525">
            <a:noFill/>
            <a:miter lim="800000"/>
            <a:headEnd/>
            <a:tailEnd/>
          </a:ln>
          <a:effectLst/>
        </p:spPr>
        <p:txBody>
          <a:bodyPr>
            <a:prstTxWarp prst="textNoShape">
              <a:avLst/>
            </a:prstTxWarp>
            <a:spAutoFit/>
          </a:bodyPr>
          <a:lstStyle/>
          <a:p>
            <a:endParaRPr lang="fr-FR"/>
          </a:p>
        </p:txBody>
      </p:sp>
      <p:sp>
        <p:nvSpPr>
          <p:cNvPr id="54278" name="Text Box 6"/>
          <p:cNvSpPr txBox="1">
            <a:spLocks noChangeArrowheads="1"/>
          </p:cNvSpPr>
          <p:nvPr/>
        </p:nvSpPr>
        <p:spPr bwMode="auto">
          <a:xfrm>
            <a:off x="0" y="6308725"/>
            <a:ext cx="9144000" cy="369332"/>
          </a:xfrm>
          <a:prstGeom prst="rect">
            <a:avLst/>
          </a:prstGeom>
          <a:solidFill>
            <a:srgbClr val="A5907A"/>
          </a:solidFill>
          <a:ln w="9525">
            <a:noFill/>
            <a:miter lim="800000"/>
            <a:headEnd/>
            <a:tailEnd/>
          </a:ln>
          <a:effectLst/>
        </p:spPr>
        <p:txBody>
          <a:bodyPr wrap="square">
            <a:prstTxWarp prst="textNoShape">
              <a:avLst/>
            </a:prstTxWarp>
            <a:spAutoFit/>
          </a:bodyPr>
          <a:lstStyle/>
          <a:p>
            <a:r>
              <a:rPr lang="fr-FR" dirty="0">
                <a:solidFill>
                  <a:srgbClr val="000000"/>
                </a:solidFill>
                <a:latin typeface="Arial"/>
                <a:cs typeface="Arial"/>
              </a:rPr>
              <a:t>Si Pi (gros oiseau sur main gantée) alors </a:t>
            </a:r>
            <a:r>
              <a:rPr lang="fr-FR" dirty="0" err="1">
                <a:solidFill>
                  <a:srgbClr val="000000"/>
                </a:solidFill>
                <a:latin typeface="Arial"/>
                <a:cs typeface="Arial"/>
              </a:rPr>
              <a:t>Pj</a:t>
            </a:r>
            <a:r>
              <a:rPr lang="fr-FR" dirty="0">
                <a:solidFill>
                  <a:srgbClr val="000000"/>
                </a:solidFill>
                <a:latin typeface="Arial"/>
                <a:cs typeface="Arial"/>
              </a:rPr>
              <a:t> (faucon, chasse)</a:t>
            </a:r>
            <a:endParaRPr lang="fr-FR" dirty="0">
              <a:latin typeface="Arial"/>
              <a:cs typeface="Arial"/>
            </a:endParaRPr>
          </a:p>
        </p:txBody>
      </p:sp>
      <p:pic>
        <p:nvPicPr>
          <p:cNvPr id="54279" name="Picture 7" descr="Rétrodiction"/>
          <p:cNvPicPr>
            <a:picLocks noChangeAspect="1" noChangeArrowheads="1"/>
          </p:cNvPicPr>
          <p:nvPr/>
        </p:nvPicPr>
        <p:blipFill>
          <a:blip r:embed="rId3"/>
          <a:srcRect/>
          <a:stretch>
            <a:fillRect/>
          </a:stretch>
        </p:blipFill>
        <p:spPr bwMode="auto">
          <a:xfrm>
            <a:off x="1143000" y="1066800"/>
            <a:ext cx="6974551" cy="5108575"/>
          </a:xfrm>
          <a:prstGeom prst="rect">
            <a:avLst/>
          </a:prstGeom>
          <a:noFill/>
        </p:spPr>
      </p:pic>
      <p:sp>
        <p:nvSpPr>
          <p:cNvPr id="54280" name="Text Box 8"/>
          <p:cNvSpPr txBox="1">
            <a:spLocks noChangeArrowheads="1"/>
          </p:cNvSpPr>
          <p:nvPr/>
        </p:nvSpPr>
        <p:spPr bwMode="auto">
          <a:xfrm>
            <a:off x="2209800" y="3343126"/>
            <a:ext cx="933450" cy="1000274"/>
          </a:xfrm>
          <a:prstGeom prst="rect">
            <a:avLst/>
          </a:prstGeom>
          <a:noFill/>
          <a:ln w="9525">
            <a:noFill/>
            <a:miter lim="800000"/>
            <a:headEnd/>
            <a:tailEnd/>
          </a:ln>
          <a:effectLst/>
        </p:spPr>
        <p:txBody>
          <a:bodyPr wrap="square">
            <a:prstTxWarp prst="textNoShape">
              <a:avLst/>
            </a:prstTxWarp>
            <a:spAutoFit/>
          </a:bodyPr>
          <a:lstStyle/>
          <a:p>
            <a:r>
              <a:rPr lang="fr-FR" sz="5900" dirty="0" err="1">
                <a:solidFill>
                  <a:srgbClr val="800000">
                    <a:alpha val="37999"/>
                  </a:srgbClr>
                </a:solidFill>
                <a:sym typeface="Webdings" pitchFamily="-65" charset="2"/>
              </a:rPr>
              <a:t></a:t>
            </a:r>
            <a:endParaRPr lang="fr-FR" dirty="0">
              <a:solidFill>
                <a:schemeClr val="tx1">
                  <a:alpha val="37999"/>
                </a:schemeClr>
              </a:solidFill>
            </a:endParaRPr>
          </a:p>
        </p:txBody>
      </p:sp>
      <p:sp>
        <p:nvSpPr>
          <p:cNvPr id="54281" name="Text Box 9"/>
          <p:cNvSpPr txBox="1">
            <a:spLocks noChangeArrowheads="1"/>
          </p:cNvSpPr>
          <p:nvPr/>
        </p:nvSpPr>
        <p:spPr bwMode="auto">
          <a:xfrm>
            <a:off x="5486400" y="2971800"/>
            <a:ext cx="914400" cy="2308324"/>
          </a:xfrm>
          <a:prstGeom prst="rect">
            <a:avLst/>
          </a:prstGeom>
          <a:noFill/>
          <a:ln w="9525">
            <a:noFill/>
            <a:miter lim="800000"/>
            <a:headEnd/>
            <a:tailEnd/>
          </a:ln>
          <a:effectLst/>
        </p:spPr>
        <p:txBody>
          <a:bodyPr wrap="square">
            <a:prstTxWarp prst="textNoShape">
              <a:avLst/>
            </a:prstTxWarp>
            <a:spAutoFit/>
          </a:bodyPr>
          <a:lstStyle/>
          <a:p>
            <a:r>
              <a:rPr lang="fr-FR" sz="7200" dirty="0" err="1">
                <a:solidFill>
                  <a:srgbClr val="800000">
                    <a:alpha val="37999"/>
                  </a:srgbClr>
                </a:solidFill>
                <a:sym typeface="Webdings" pitchFamily="-65" charset="2"/>
              </a:rPr>
              <a:t></a:t>
            </a:r>
            <a:endParaRPr lang="fr-FR" sz="7200" dirty="0">
              <a:solidFill>
                <a:srgbClr val="800000">
                  <a:alpha val="37999"/>
                </a:srgbClr>
              </a:solidFill>
              <a:sym typeface="Webdings" pitchFamily="-65" charset="2"/>
            </a:endParaRPr>
          </a:p>
        </p:txBody>
      </p:sp>
    </p:spTree>
  </p:cSld>
  <p:clrMapOvr>
    <a:masterClrMapping/>
  </p:clrMapOvr>
  <p:transition/>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4114800" y="76200"/>
            <a:ext cx="5029200" cy="5105400"/>
          </a:xfrm>
          <a:solidFill>
            <a:srgbClr val="A5907A"/>
          </a:solidFill>
        </p:spPr>
        <p:txBody>
          <a:bodyPr anchor="t"/>
          <a:lstStyle/>
          <a:p>
            <a:pPr algn="l"/>
            <a:r>
              <a:rPr lang="fr-FR" sz="2400" dirty="0">
                <a:solidFill>
                  <a:schemeClr val="tx1"/>
                </a:solidFill>
              </a:rPr>
              <a:t/>
            </a:r>
            <a:br>
              <a:rPr lang="fr-FR" sz="2400" dirty="0">
                <a:solidFill>
                  <a:schemeClr val="tx1"/>
                </a:solidFill>
              </a:rPr>
            </a:br>
            <a:r>
              <a:rPr lang="fr-FR" sz="1800" dirty="0">
                <a:solidFill>
                  <a:schemeClr val="tx1"/>
                </a:solidFill>
              </a:rPr>
              <a:t>Constatations</a:t>
            </a:r>
            <a:r>
              <a:rPr lang="fr-FR" sz="1800" dirty="0" smtClean="0">
                <a:solidFill>
                  <a:schemeClr val="tx1"/>
                </a:solidFill>
              </a:rPr>
              <a:t> 2 </a:t>
            </a:r>
            <a:r>
              <a:rPr lang="fr-FR" sz="1800" dirty="0">
                <a:solidFill>
                  <a:schemeClr val="tx1"/>
                </a:solidFill>
              </a:rPr>
              <a:t>(structures d’habitat):</a:t>
            </a:r>
            <a:br>
              <a:rPr lang="fr-FR" sz="1800" dirty="0">
                <a:solidFill>
                  <a:schemeClr val="tx1"/>
                </a:solidFill>
              </a:rPr>
            </a:br>
            <a:r>
              <a:rPr lang="fr-FR" sz="1800" dirty="0">
                <a:solidFill>
                  <a:schemeClr val="tx1"/>
                </a:solidFill>
              </a:rPr>
              <a:t>Intér</a:t>
            </a:r>
            <a:r>
              <a:rPr lang="fr-FR" altLang="ja-JP" sz="1800" dirty="0">
                <a:solidFill>
                  <a:schemeClr val="tx1"/>
                </a:solidFill>
              </a:rPr>
              <a:t>êt pour les références ethnographiques (</a:t>
            </a:r>
            <a:r>
              <a:rPr lang="fr-FR" altLang="ja-JP" sz="1800" dirty="0" err="1">
                <a:solidFill>
                  <a:schemeClr val="tx1"/>
                </a:solidFill>
              </a:rPr>
              <a:t>Yellen</a:t>
            </a:r>
            <a:r>
              <a:rPr lang="fr-FR" altLang="ja-JP" sz="1800" dirty="0">
                <a:solidFill>
                  <a:schemeClr val="tx1"/>
                </a:solidFill>
              </a:rPr>
              <a:t>, </a:t>
            </a:r>
            <a:r>
              <a:rPr lang="fr-FR" altLang="ja-JP" sz="1800" dirty="0" err="1">
                <a:solidFill>
                  <a:schemeClr val="tx1"/>
                </a:solidFill>
              </a:rPr>
              <a:t>Binford</a:t>
            </a:r>
            <a:r>
              <a:rPr lang="fr-FR" altLang="ja-JP" sz="1800" dirty="0">
                <a:solidFill>
                  <a:schemeClr val="tx1"/>
                </a:solidFill>
              </a:rPr>
              <a:t>)</a:t>
            </a:r>
            <a:endParaRPr lang="fr-FR" dirty="0"/>
          </a:p>
        </p:txBody>
      </p:sp>
      <p:pic>
        <p:nvPicPr>
          <p:cNvPr id="10248" name="Picture 8" descr="YellenX"/>
          <p:cNvPicPr>
            <a:picLocks noGrp="1" noChangeAspect="1" noChangeArrowheads="1"/>
          </p:cNvPicPr>
          <p:nvPr>
            <p:ph sz="quarter" idx="1"/>
          </p:nvPr>
        </p:nvPicPr>
        <p:blipFill>
          <a:blip r:embed="rId3"/>
          <a:srcRect/>
          <a:stretch>
            <a:fillRect/>
          </a:stretch>
        </p:blipFill>
        <p:spPr>
          <a:xfrm>
            <a:off x="152400" y="152400"/>
            <a:ext cx="2276475" cy="2743200"/>
          </a:xfrm>
        </p:spPr>
      </p:pic>
      <p:pic>
        <p:nvPicPr>
          <p:cNvPr id="10252" name="Picture 12" descr="BinfordX"/>
          <p:cNvPicPr>
            <a:picLocks noGrp="1" noChangeAspect="1" noChangeArrowheads="1"/>
          </p:cNvPicPr>
          <p:nvPr>
            <p:ph sz="quarter" idx="2"/>
          </p:nvPr>
        </p:nvPicPr>
        <p:blipFill>
          <a:blip r:embed="rId4"/>
          <a:srcRect/>
          <a:stretch>
            <a:fillRect/>
          </a:stretch>
        </p:blipFill>
        <p:spPr>
          <a:xfrm>
            <a:off x="5191125" y="2971800"/>
            <a:ext cx="3633788" cy="3886200"/>
          </a:xfrm>
        </p:spPr>
      </p:pic>
      <p:pic>
        <p:nvPicPr>
          <p:cNvPr id="10253" name="Picture 13" descr="LeroiGourhanX"/>
          <p:cNvPicPr>
            <a:picLocks noChangeAspect="1" noChangeArrowheads="1"/>
          </p:cNvPicPr>
          <p:nvPr/>
        </p:nvPicPr>
        <p:blipFill>
          <a:blip r:embed="rId5"/>
          <a:srcRect/>
          <a:stretch>
            <a:fillRect/>
          </a:stretch>
        </p:blipFill>
        <p:spPr bwMode="auto">
          <a:xfrm>
            <a:off x="1219200" y="2971800"/>
            <a:ext cx="3617913" cy="3886200"/>
          </a:xfrm>
          <a:prstGeom prst="rect">
            <a:avLst/>
          </a:prstGeom>
          <a:noFill/>
        </p:spPr>
      </p:pic>
      <p:sp>
        <p:nvSpPr>
          <p:cNvPr id="10254" name="Text Box 14"/>
          <p:cNvSpPr txBox="1">
            <a:spLocks noChangeArrowheads="1"/>
          </p:cNvSpPr>
          <p:nvPr/>
        </p:nvSpPr>
        <p:spPr bwMode="auto">
          <a:xfrm>
            <a:off x="152400" y="2438400"/>
            <a:ext cx="890588" cy="396875"/>
          </a:xfrm>
          <a:prstGeom prst="rect">
            <a:avLst/>
          </a:prstGeom>
          <a:noFill/>
          <a:ln w="9525">
            <a:noFill/>
            <a:miter lim="800000"/>
            <a:headEnd/>
            <a:tailEnd/>
          </a:ln>
        </p:spPr>
        <p:txBody>
          <a:bodyPr wrap="none">
            <a:prstTxWarp prst="textNoShape">
              <a:avLst/>
            </a:prstTxWarp>
            <a:spAutoFit/>
          </a:bodyPr>
          <a:lstStyle/>
          <a:p>
            <a:r>
              <a:rPr lang="fr-FR" sz="2000">
                <a:solidFill>
                  <a:srgbClr val="000000"/>
                </a:solidFill>
              </a:rPr>
              <a:t>Yellen</a:t>
            </a:r>
          </a:p>
        </p:txBody>
      </p:sp>
      <p:sp>
        <p:nvSpPr>
          <p:cNvPr id="10255" name="Text Box 15"/>
          <p:cNvSpPr txBox="1">
            <a:spLocks noChangeArrowheads="1"/>
          </p:cNvSpPr>
          <p:nvPr/>
        </p:nvSpPr>
        <p:spPr bwMode="auto">
          <a:xfrm>
            <a:off x="7772400" y="2971800"/>
            <a:ext cx="989013" cy="396875"/>
          </a:xfrm>
          <a:prstGeom prst="rect">
            <a:avLst/>
          </a:prstGeom>
          <a:noFill/>
          <a:ln w="9525">
            <a:noFill/>
            <a:miter lim="800000"/>
            <a:headEnd/>
            <a:tailEnd/>
          </a:ln>
        </p:spPr>
        <p:txBody>
          <a:bodyPr wrap="none">
            <a:prstTxWarp prst="textNoShape">
              <a:avLst/>
            </a:prstTxWarp>
            <a:spAutoFit/>
          </a:bodyPr>
          <a:lstStyle/>
          <a:p>
            <a:r>
              <a:rPr lang="fr-FR" sz="2000">
                <a:solidFill>
                  <a:srgbClr val="000000"/>
                </a:solidFill>
              </a:rPr>
              <a:t>Binford</a:t>
            </a:r>
            <a:endParaRPr lang="fr-FR" sz="2000"/>
          </a:p>
        </p:txBody>
      </p:sp>
      <p:sp>
        <p:nvSpPr>
          <p:cNvPr id="10256" name="Text Box 16"/>
          <p:cNvSpPr txBox="1">
            <a:spLocks noChangeArrowheads="1"/>
          </p:cNvSpPr>
          <p:nvPr/>
        </p:nvSpPr>
        <p:spPr bwMode="auto">
          <a:xfrm>
            <a:off x="0" y="6461125"/>
            <a:ext cx="1808163" cy="396875"/>
          </a:xfrm>
          <a:prstGeom prst="rect">
            <a:avLst/>
          </a:prstGeom>
          <a:noFill/>
          <a:ln w="9525">
            <a:noFill/>
            <a:miter lim="800000"/>
            <a:headEnd/>
            <a:tailEnd/>
          </a:ln>
        </p:spPr>
        <p:txBody>
          <a:bodyPr wrap="none">
            <a:prstTxWarp prst="textNoShape">
              <a:avLst/>
            </a:prstTxWarp>
            <a:spAutoFit/>
          </a:bodyPr>
          <a:lstStyle/>
          <a:p>
            <a:r>
              <a:rPr lang="fr-FR" sz="2000">
                <a:solidFill>
                  <a:srgbClr val="000000"/>
                </a:solidFill>
              </a:rPr>
              <a:t>Leroi Gourhan</a:t>
            </a:r>
            <a:endParaRPr lang="fr-FR" sz="200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77174" name="Text Box 22"/>
          <p:cNvSpPr txBox="1">
            <a:spLocks noChangeArrowheads="1"/>
          </p:cNvSpPr>
          <p:nvPr/>
        </p:nvSpPr>
        <p:spPr bwMode="auto">
          <a:xfrm>
            <a:off x="0" y="685800"/>
            <a:ext cx="9144000" cy="2647950"/>
          </a:xfrm>
          <a:prstGeom prst="rect">
            <a:avLst/>
          </a:prstGeom>
          <a:gradFill rotWithShape="0">
            <a:gsLst>
              <a:gs pos="0">
                <a:schemeClr val="tx2"/>
              </a:gs>
              <a:gs pos="100000">
                <a:schemeClr val="tx2">
                  <a:gamma/>
                  <a:shade val="46275"/>
                  <a:invGamma/>
                </a:schemeClr>
              </a:gs>
            </a:gsLst>
            <a:lin ang="5400000" scaled="1"/>
          </a:gradFill>
          <a:ln w="9525">
            <a:noFill/>
            <a:miter lim="800000"/>
            <a:headEnd/>
            <a:tailEnd/>
          </a:ln>
        </p:spPr>
        <p:txBody>
          <a:bodyPr>
            <a:prstTxWarp prst="textNoShape">
              <a:avLst/>
            </a:prstTxWarp>
            <a:spAutoFit/>
          </a:bodyPr>
          <a:lstStyle/>
          <a:p>
            <a:pPr>
              <a:spcBef>
                <a:spcPct val="50000"/>
              </a:spcBef>
            </a:pPr>
            <a:endParaRPr lang="fr-FR"/>
          </a:p>
          <a:p>
            <a:pPr>
              <a:spcBef>
                <a:spcPct val="50000"/>
              </a:spcBef>
            </a:pPr>
            <a:endParaRPr lang="fr-FR"/>
          </a:p>
          <a:p>
            <a:pPr>
              <a:spcBef>
                <a:spcPct val="50000"/>
              </a:spcBef>
            </a:pPr>
            <a:endParaRPr lang="fr-FR"/>
          </a:p>
          <a:p>
            <a:pPr>
              <a:spcBef>
                <a:spcPct val="50000"/>
              </a:spcBef>
            </a:pPr>
            <a:endParaRPr lang="fr-FR"/>
          </a:p>
          <a:p>
            <a:pPr>
              <a:spcBef>
                <a:spcPct val="50000"/>
              </a:spcBef>
            </a:pPr>
            <a:endParaRPr lang="fr-FR"/>
          </a:p>
        </p:txBody>
      </p:sp>
      <p:pic>
        <p:nvPicPr>
          <p:cNvPr id="177176" name="Picture 24" descr="champréveyresX"/>
          <p:cNvPicPr>
            <a:picLocks noGrp="1" noChangeAspect="1" noChangeArrowheads="1"/>
          </p:cNvPicPr>
          <p:nvPr>
            <p:ph sz="quarter" idx="2"/>
          </p:nvPr>
        </p:nvPicPr>
        <p:blipFill>
          <a:blip r:embed="rId3"/>
          <a:srcRect/>
          <a:stretch>
            <a:fillRect/>
          </a:stretch>
        </p:blipFill>
        <p:spPr>
          <a:xfrm>
            <a:off x="4648200" y="2895600"/>
            <a:ext cx="4495800" cy="3489325"/>
          </a:xfrm>
        </p:spPr>
      </p:pic>
      <p:sp>
        <p:nvSpPr>
          <p:cNvPr id="177154" name="Rectangle 2"/>
          <p:cNvSpPr>
            <a:spLocks noChangeArrowheads="1"/>
          </p:cNvSpPr>
          <p:nvPr/>
        </p:nvSpPr>
        <p:spPr bwMode="auto">
          <a:xfrm>
            <a:off x="0" y="0"/>
            <a:ext cx="9144000" cy="685800"/>
          </a:xfrm>
          <a:prstGeom prst="rect">
            <a:avLst/>
          </a:prstGeom>
          <a:solidFill>
            <a:srgbClr val="73352E"/>
          </a:solidFill>
          <a:ln w="9525">
            <a:solidFill>
              <a:srgbClr val="7C312A"/>
            </a:solidFill>
            <a:miter lim="800000"/>
            <a:headEnd/>
            <a:tailEnd/>
          </a:ln>
        </p:spPr>
        <p:txBody>
          <a:bodyPr anchor="ctr">
            <a:prstTxWarp prst="textNoShape">
              <a:avLst/>
            </a:prstTxWarp>
          </a:bodyPr>
          <a:lstStyle/>
          <a:p>
            <a:pPr algn="ctr" eaLnBrk="1" hangingPunct="1"/>
            <a:r>
              <a:rPr lang="fr-FR" sz="2000" dirty="0" smtClean="0">
                <a:solidFill>
                  <a:schemeClr val="bg1"/>
                </a:solidFill>
                <a:latin typeface="Arial"/>
                <a:cs typeface="Arial"/>
              </a:rPr>
              <a:t>PRENDRE </a:t>
            </a:r>
            <a:r>
              <a:rPr lang="fr-FR" sz="2000" dirty="0">
                <a:solidFill>
                  <a:schemeClr val="bg1"/>
                </a:solidFill>
                <a:latin typeface="Arial"/>
                <a:cs typeface="Arial"/>
              </a:rPr>
              <a:t>AU SERIEUX L’ETHNOLOGIE ?   </a:t>
            </a:r>
          </a:p>
        </p:txBody>
      </p:sp>
      <p:pic>
        <p:nvPicPr>
          <p:cNvPr id="177158" name="Picture 6" descr="San1X"/>
          <p:cNvPicPr>
            <a:picLocks noChangeAspect="1" noChangeArrowheads="1"/>
          </p:cNvPicPr>
          <p:nvPr/>
        </p:nvPicPr>
        <p:blipFill>
          <a:blip r:embed="rId4"/>
          <a:srcRect/>
          <a:stretch>
            <a:fillRect/>
          </a:stretch>
        </p:blipFill>
        <p:spPr bwMode="auto">
          <a:xfrm>
            <a:off x="0" y="3048000"/>
            <a:ext cx="4648200" cy="3352800"/>
          </a:xfrm>
          <a:prstGeom prst="rect">
            <a:avLst/>
          </a:prstGeom>
          <a:noFill/>
        </p:spPr>
      </p:pic>
      <p:sp>
        <p:nvSpPr>
          <p:cNvPr id="177163" name="Text Box 11"/>
          <p:cNvSpPr txBox="1">
            <a:spLocks noChangeArrowheads="1"/>
          </p:cNvSpPr>
          <p:nvPr/>
        </p:nvSpPr>
        <p:spPr bwMode="auto">
          <a:xfrm>
            <a:off x="0" y="6400800"/>
            <a:ext cx="1587500" cy="304800"/>
          </a:xfrm>
          <a:prstGeom prst="rect">
            <a:avLst/>
          </a:prstGeom>
          <a:noFill/>
          <a:ln w="9525">
            <a:noFill/>
            <a:miter lim="800000"/>
            <a:headEnd/>
            <a:tailEnd/>
          </a:ln>
        </p:spPr>
        <p:txBody>
          <a:bodyPr wrap="none">
            <a:prstTxWarp prst="textNoShape">
              <a:avLst/>
            </a:prstTxWarp>
            <a:spAutoFit/>
          </a:bodyPr>
          <a:lstStyle/>
          <a:p>
            <a:r>
              <a:rPr lang="fr-FR" sz="1400"/>
              <a:t>CHASSEUR SAN</a:t>
            </a:r>
            <a:endParaRPr lang="fr-FR"/>
          </a:p>
        </p:txBody>
      </p:sp>
      <p:sp>
        <p:nvSpPr>
          <p:cNvPr id="177164" name="Text Box 12"/>
          <p:cNvSpPr txBox="1">
            <a:spLocks noChangeArrowheads="1"/>
          </p:cNvSpPr>
          <p:nvPr/>
        </p:nvSpPr>
        <p:spPr bwMode="auto">
          <a:xfrm>
            <a:off x="4648200" y="6400800"/>
            <a:ext cx="3657600" cy="304800"/>
          </a:xfrm>
          <a:prstGeom prst="rect">
            <a:avLst/>
          </a:prstGeom>
          <a:noFill/>
          <a:ln w="9525">
            <a:noFill/>
            <a:miter lim="800000"/>
            <a:headEnd/>
            <a:tailEnd/>
          </a:ln>
        </p:spPr>
        <p:txBody>
          <a:bodyPr>
            <a:prstTxWarp prst="textNoShape">
              <a:avLst/>
            </a:prstTxWarp>
            <a:spAutoFit/>
          </a:bodyPr>
          <a:lstStyle/>
          <a:p>
            <a:r>
              <a:rPr lang="fr-FR" sz="1400"/>
              <a:t>MAGDALENIENS AUTOUR D’UN FOYER</a:t>
            </a:r>
            <a:endParaRPr lang="fr-FR"/>
          </a:p>
        </p:txBody>
      </p:sp>
      <p:pic>
        <p:nvPicPr>
          <p:cNvPr id="177173" name="Picture 21" descr="Hauterive1X"/>
          <p:cNvPicPr>
            <a:picLocks noChangeAspect="1" noChangeArrowheads="1"/>
          </p:cNvPicPr>
          <p:nvPr/>
        </p:nvPicPr>
        <p:blipFill>
          <a:blip r:embed="rId5"/>
          <a:srcRect/>
          <a:stretch>
            <a:fillRect/>
          </a:stretch>
        </p:blipFill>
        <p:spPr bwMode="auto">
          <a:xfrm rot="5400000">
            <a:off x="3471068" y="262732"/>
            <a:ext cx="2506663" cy="3352800"/>
          </a:xfrm>
          <a:prstGeom prst="rect">
            <a:avLst/>
          </a:prstGeom>
          <a:noFill/>
        </p:spPr>
      </p:pic>
      <p:sp>
        <p:nvSpPr>
          <p:cNvPr id="177171" name="Text Box 19"/>
          <p:cNvSpPr txBox="1">
            <a:spLocks noChangeArrowheads="1"/>
          </p:cNvSpPr>
          <p:nvPr/>
        </p:nvSpPr>
        <p:spPr bwMode="auto">
          <a:xfrm>
            <a:off x="1676400" y="990600"/>
            <a:ext cx="6172200" cy="369332"/>
          </a:xfrm>
          <a:prstGeom prst="rect">
            <a:avLst/>
          </a:prstGeom>
          <a:noFill/>
          <a:ln w="9525">
            <a:noFill/>
            <a:miter lim="800000"/>
            <a:headEnd/>
            <a:tailEnd/>
          </a:ln>
        </p:spPr>
        <p:txBody>
          <a:bodyPr wrap="square">
            <a:prstTxWarp prst="textNoShape">
              <a:avLst/>
            </a:prstTxWarp>
            <a:spAutoFit/>
          </a:bodyPr>
          <a:lstStyle/>
          <a:p>
            <a:r>
              <a:rPr lang="fr-FR" dirty="0">
                <a:solidFill>
                  <a:srgbClr val="73352E"/>
                </a:solidFill>
              </a:rPr>
              <a:t>UN ENJEU MAJEUR DE L’ARCHEOLOGIE ACTUELLE</a:t>
            </a:r>
            <a:endParaRPr lang="fr-FR"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a:xfrm>
            <a:off x="0" y="76200"/>
            <a:ext cx="9144000" cy="2971800"/>
          </a:xfrm>
          <a:solidFill>
            <a:srgbClr val="A5907A"/>
          </a:solidFill>
          <a:ln/>
        </p:spPr>
        <p:txBody>
          <a:bodyPr anchor="t"/>
          <a:lstStyle/>
          <a:p>
            <a:pPr algn="l"/>
            <a:r>
              <a:rPr lang="fr-FR" sz="2400" dirty="0" smtClean="0">
                <a:solidFill>
                  <a:schemeClr val="tx1"/>
                </a:solidFill>
              </a:rPr>
              <a:t/>
            </a:r>
            <a:br>
              <a:rPr lang="fr-FR" sz="2400" dirty="0" smtClean="0">
                <a:solidFill>
                  <a:schemeClr val="tx1"/>
                </a:solidFill>
              </a:rPr>
            </a:br>
            <a:r>
              <a:rPr lang="fr-FR" sz="2000" dirty="0" smtClean="0">
                <a:latin typeface="Arial"/>
                <a:cs typeface="Arial"/>
              </a:rPr>
              <a:t>Les San, chasseurs-cueilleurs du Kalahari</a:t>
            </a:r>
            <a:br>
              <a:rPr lang="fr-FR" sz="2000" dirty="0" smtClean="0">
                <a:latin typeface="Arial"/>
                <a:cs typeface="Arial"/>
              </a:rPr>
            </a:br>
            <a:r>
              <a:rPr lang="fr-FR" sz="2000" dirty="0" smtClean="0">
                <a:solidFill>
                  <a:schemeClr val="tx1"/>
                </a:solidFill>
              </a:rPr>
              <a:t/>
            </a:r>
            <a:br>
              <a:rPr lang="fr-FR" sz="2000" dirty="0" smtClean="0">
                <a:solidFill>
                  <a:schemeClr val="tx1"/>
                </a:solidFill>
              </a:rPr>
            </a:br>
            <a:r>
              <a:rPr lang="fr-FR" sz="2000" dirty="0">
                <a:solidFill>
                  <a:schemeClr val="tx1"/>
                </a:solidFill>
              </a:rPr>
              <a:t/>
            </a:r>
            <a:br>
              <a:rPr lang="fr-FR" sz="2000" dirty="0">
                <a:solidFill>
                  <a:schemeClr val="tx1"/>
                </a:solidFill>
              </a:rPr>
            </a:br>
            <a:r>
              <a:rPr lang="fr-FR" sz="2000" dirty="0">
                <a:solidFill>
                  <a:schemeClr val="tx1"/>
                </a:solidFill>
              </a:rPr>
              <a:t/>
            </a:r>
            <a:br>
              <a:rPr lang="fr-FR" sz="2000" dirty="0">
                <a:solidFill>
                  <a:schemeClr val="tx1"/>
                </a:solidFill>
              </a:rPr>
            </a:br>
            <a:r>
              <a:rPr lang="fr-FR" sz="2000" dirty="0">
                <a:solidFill>
                  <a:schemeClr val="tx1"/>
                </a:solidFill>
              </a:rPr>
              <a:t/>
            </a:r>
            <a:br>
              <a:rPr lang="fr-FR" sz="2000" dirty="0">
                <a:solidFill>
                  <a:schemeClr val="tx1"/>
                </a:solidFill>
              </a:rPr>
            </a:br>
            <a:endParaRPr lang="fr-FR" sz="3600" dirty="0"/>
          </a:p>
        </p:txBody>
      </p:sp>
      <p:pic>
        <p:nvPicPr>
          <p:cNvPr id="49160" name="Picture 8" descr="San7X"/>
          <p:cNvPicPr>
            <a:picLocks noGrp="1" noChangeAspect="1" noChangeArrowheads="1"/>
          </p:cNvPicPr>
          <p:nvPr>
            <p:ph sz="quarter" idx="1"/>
          </p:nvPr>
        </p:nvPicPr>
        <p:blipFill>
          <a:blip r:embed="rId3"/>
          <a:srcRect/>
          <a:stretch>
            <a:fillRect/>
          </a:stretch>
        </p:blipFill>
        <p:spPr>
          <a:xfrm>
            <a:off x="0" y="914400"/>
            <a:ext cx="9144000" cy="4457700"/>
          </a:xfrm>
        </p:spPr>
      </p:pic>
      <p:sp>
        <p:nvSpPr>
          <p:cNvPr id="49162" name="Line 10"/>
          <p:cNvSpPr>
            <a:spLocks noChangeShapeType="1"/>
          </p:cNvSpPr>
          <p:nvPr/>
        </p:nvSpPr>
        <p:spPr bwMode="auto">
          <a:xfrm flipH="1">
            <a:off x="4724400" y="1600200"/>
            <a:ext cx="3048000" cy="1676400"/>
          </a:xfrm>
          <a:prstGeom prst="line">
            <a:avLst/>
          </a:prstGeom>
          <a:noFill/>
          <a:ln w="25400">
            <a:solidFill>
              <a:srgbClr val="FF0000"/>
            </a:solidFill>
            <a:round/>
            <a:headEnd/>
            <a:tailEnd type="triangle" w="med" len="med"/>
          </a:ln>
        </p:spPr>
        <p:txBody>
          <a:bodyPr wrap="none" anchor="ctr">
            <a:prstTxWarp prst="textNoShape">
              <a:avLst/>
            </a:prstTxWarp>
          </a:bodyPr>
          <a:lstStyle/>
          <a:p>
            <a:endParaRPr lang="fr-FR"/>
          </a:p>
        </p:txBody>
      </p:sp>
      <p:sp>
        <p:nvSpPr>
          <p:cNvPr id="49163" name="Oval 11"/>
          <p:cNvSpPr>
            <a:spLocks noChangeArrowheads="1"/>
          </p:cNvSpPr>
          <p:nvPr/>
        </p:nvSpPr>
        <p:spPr bwMode="auto">
          <a:xfrm>
            <a:off x="4267200" y="2895600"/>
            <a:ext cx="762000" cy="762000"/>
          </a:xfrm>
          <a:prstGeom prst="ellipse">
            <a:avLst/>
          </a:prstGeom>
          <a:noFill/>
          <a:ln w="31750">
            <a:solidFill>
              <a:srgbClr val="FF0000"/>
            </a:solidFill>
            <a:round/>
            <a:headEnd/>
            <a:tailEnd/>
          </a:ln>
        </p:spPr>
        <p:txBody>
          <a:bodyPr wrap="none" anchor="ctr">
            <a:prstTxWarp prst="textNoShape">
              <a:avLst/>
            </a:prstTxWarp>
          </a:bodyPr>
          <a:lstStyle/>
          <a:p>
            <a:endParaRPr lang="fr-FR"/>
          </a:p>
        </p:txBody>
      </p:sp>
      <p:sp>
        <p:nvSpPr>
          <p:cNvPr id="49164" name="Oval 12"/>
          <p:cNvSpPr>
            <a:spLocks noChangeArrowheads="1"/>
          </p:cNvSpPr>
          <p:nvPr/>
        </p:nvSpPr>
        <p:spPr bwMode="auto">
          <a:xfrm>
            <a:off x="3886200" y="3581400"/>
            <a:ext cx="533400" cy="533400"/>
          </a:xfrm>
          <a:prstGeom prst="ellipse">
            <a:avLst/>
          </a:prstGeom>
          <a:noFill/>
          <a:ln w="31750">
            <a:solidFill>
              <a:srgbClr val="FF0000"/>
            </a:solidFill>
            <a:round/>
            <a:headEnd/>
            <a:tailEnd/>
          </a:ln>
        </p:spPr>
        <p:txBody>
          <a:bodyPr wrap="none" anchor="ctr">
            <a:prstTxWarp prst="textNoShape">
              <a:avLst/>
            </a:prstTxWarp>
          </a:bodyPr>
          <a:lstStyle/>
          <a:p>
            <a:endParaRPr lang="fr-FR"/>
          </a:p>
        </p:txBody>
      </p:sp>
      <p:sp>
        <p:nvSpPr>
          <p:cNvPr id="49165" name="Oval 13"/>
          <p:cNvSpPr>
            <a:spLocks noChangeArrowheads="1"/>
          </p:cNvSpPr>
          <p:nvPr/>
        </p:nvSpPr>
        <p:spPr bwMode="auto">
          <a:xfrm>
            <a:off x="2438400" y="1981200"/>
            <a:ext cx="4191000" cy="3276600"/>
          </a:xfrm>
          <a:prstGeom prst="ellipse">
            <a:avLst/>
          </a:prstGeom>
          <a:noFill/>
          <a:ln w="31750">
            <a:solidFill>
              <a:srgbClr val="FF0000"/>
            </a:solidFill>
            <a:round/>
            <a:headEnd/>
            <a:tailEnd/>
          </a:ln>
        </p:spPr>
        <p:txBody>
          <a:bodyPr wrap="none" anchor="ctr">
            <a:prstTxWarp prst="textNoShape">
              <a:avLst/>
            </a:prstTxWarp>
          </a:bodyPr>
          <a:lstStyle/>
          <a:p>
            <a:endParaRPr lang="fr-FR"/>
          </a:p>
        </p:txBody>
      </p:sp>
      <p:pic>
        <p:nvPicPr>
          <p:cNvPr id="49166" name="Picture 14" descr="San11X"/>
          <p:cNvPicPr>
            <a:picLocks noChangeAspect="1" noChangeArrowheads="1"/>
          </p:cNvPicPr>
          <p:nvPr/>
        </p:nvPicPr>
        <p:blipFill>
          <a:blip r:embed="rId4"/>
          <a:srcRect/>
          <a:stretch>
            <a:fillRect/>
          </a:stretch>
        </p:blipFill>
        <p:spPr bwMode="auto">
          <a:xfrm>
            <a:off x="228600" y="4383088"/>
            <a:ext cx="2667000" cy="2474912"/>
          </a:xfrm>
          <a:prstGeom prst="rect">
            <a:avLst/>
          </a:prstGeom>
          <a:noFill/>
        </p:spPr>
      </p:pic>
      <p:sp>
        <p:nvSpPr>
          <p:cNvPr id="49167" name="Text Box 15"/>
          <p:cNvSpPr txBox="1">
            <a:spLocks noChangeArrowheads="1"/>
          </p:cNvSpPr>
          <p:nvPr/>
        </p:nvSpPr>
        <p:spPr bwMode="auto">
          <a:xfrm>
            <a:off x="3124200" y="5562600"/>
            <a:ext cx="5943600" cy="1190625"/>
          </a:xfrm>
          <a:prstGeom prst="rect">
            <a:avLst/>
          </a:prstGeom>
          <a:noFill/>
          <a:ln w="9525">
            <a:noFill/>
            <a:miter lim="800000"/>
            <a:headEnd/>
            <a:tailEnd/>
          </a:ln>
        </p:spPr>
        <p:txBody>
          <a:bodyPr>
            <a:prstTxWarp prst="textNoShape">
              <a:avLst/>
            </a:prstTxWarp>
            <a:spAutoFit/>
          </a:bodyPr>
          <a:lstStyle/>
          <a:p>
            <a:r>
              <a:rPr lang="fr-FR" sz="1800" dirty="0"/>
              <a:t>James G. </a:t>
            </a:r>
            <a:r>
              <a:rPr lang="fr-FR" sz="1800" dirty="0" err="1"/>
              <a:t>Enloe</a:t>
            </a:r>
            <a:r>
              <a:rPr lang="fr-FR" sz="1800" dirty="0"/>
              <a:t> 1992 . </a:t>
            </a:r>
            <a:r>
              <a:rPr lang="fr-FR" sz="1800" i="1" dirty="0"/>
              <a:t>Partage du gibier ramené </a:t>
            </a:r>
          </a:p>
          <a:p>
            <a:r>
              <a:rPr lang="fr-FR" sz="1800" i="1" dirty="0"/>
              <a:t>quotidiennement. </a:t>
            </a:r>
          </a:p>
          <a:p>
            <a:r>
              <a:rPr lang="fr-FR" sz="1800" dirty="0"/>
              <a:t>Degré de partage corrélé avec l’intervalle spatial entre les huttes (degré de parenté)</a:t>
            </a:r>
          </a:p>
        </p:txBody>
      </p:sp>
      <p:sp>
        <p:nvSpPr>
          <p:cNvPr id="49169" name="Text Box 17"/>
          <p:cNvSpPr txBox="1">
            <a:spLocks noChangeArrowheads="1"/>
          </p:cNvSpPr>
          <p:nvPr/>
        </p:nvSpPr>
        <p:spPr bwMode="auto">
          <a:xfrm>
            <a:off x="7131050" y="5059363"/>
            <a:ext cx="1936750" cy="274637"/>
          </a:xfrm>
          <a:prstGeom prst="rect">
            <a:avLst/>
          </a:prstGeom>
          <a:noFill/>
          <a:ln w="9525">
            <a:noFill/>
            <a:miter lim="800000"/>
            <a:headEnd/>
            <a:tailEnd/>
          </a:ln>
        </p:spPr>
        <p:txBody>
          <a:bodyPr wrap="none">
            <a:prstTxWarp prst="textNoShape">
              <a:avLst/>
            </a:prstTxWarp>
            <a:spAutoFit/>
          </a:bodyPr>
          <a:lstStyle/>
          <a:p>
            <a:r>
              <a:rPr lang="fr-FR" sz="1200">
                <a:solidFill>
                  <a:srgbClr val="000000"/>
                </a:solidFill>
              </a:rPr>
              <a:t>Johnson, Bannister 1979</a:t>
            </a:r>
            <a:endParaRPr lang="fr-FR">
              <a:solidFill>
                <a:srgbClr val="000000"/>
              </a:solidFill>
            </a:endParaRPr>
          </a:p>
        </p:txBody>
      </p:sp>
      <p:sp>
        <p:nvSpPr>
          <p:cNvPr id="11" name="Triangle isocèle 10"/>
          <p:cNvSpPr/>
          <p:nvPr/>
        </p:nvSpPr>
        <p:spPr>
          <a:xfrm>
            <a:off x="3124200" y="4267200"/>
            <a:ext cx="446548" cy="341313"/>
          </a:xfrm>
          <a:prstGeom prst="triangle">
            <a:avLst/>
          </a:prstGeom>
          <a:solidFill>
            <a:srgbClr val="FF0000"/>
          </a:solidFill>
          <a:ln>
            <a:noFill/>
          </a:ln>
        </p:spPr>
        <p:style>
          <a:lnRef idx="1">
            <a:schemeClr val="accent1"/>
          </a:lnRef>
          <a:fillRef idx="3">
            <a:schemeClr val="accent1"/>
          </a:fillRef>
          <a:effectRef idx="2">
            <a:schemeClr val="accent1"/>
          </a:effectRef>
          <a:fontRef idx="minor">
            <a:schemeClr val="lt1"/>
          </a:fontRef>
        </p:style>
      </p:sp>
      <p:sp>
        <p:nvSpPr>
          <p:cNvPr id="12" name="Triangle isocèle 11"/>
          <p:cNvSpPr/>
          <p:nvPr/>
        </p:nvSpPr>
        <p:spPr>
          <a:xfrm>
            <a:off x="7772400" y="4383088"/>
            <a:ext cx="45719" cy="45719"/>
          </a:xfrm>
          <a:prstGeom prst="triangl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3" name="Ellipse 12"/>
          <p:cNvSpPr/>
          <p:nvPr/>
        </p:nvSpPr>
        <p:spPr>
          <a:xfrm>
            <a:off x="3581400" y="2582863"/>
            <a:ext cx="304800" cy="312737"/>
          </a:xfrm>
          <a:prstGeom prst="ellipse">
            <a:avLst/>
          </a:prstGeom>
          <a:solidFill>
            <a:srgbClr val="FF0000"/>
          </a:solidFill>
          <a:ln>
            <a:noFill/>
          </a:ln>
        </p:spPr>
        <p:style>
          <a:lnRef idx="1">
            <a:schemeClr val="accent1"/>
          </a:lnRef>
          <a:fillRef idx="3">
            <a:schemeClr val="accent1"/>
          </a:fillRef>
          <a:effectRef idx="2">
            <a:schemeClr val="accent1"/>
          </a:effectRef>
          <a:fontRef idx="minor">
            <a:schemeClr val="lt1"/>
          </a:fontRef>
        </p:style>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4347" name="Picture 11"/>
          <p:cNvPicPr>
            <a:picLocks noGrp="1" noChangeAspect="1" noChangeArrowheads="1"/>
          </p:cNvPicPr>
          <p:nvPr>
            <p:ph sz="quarter" idx="2"/>
          </p:nvPr>
        </p:nvPicPr>
        <p:blipFill>
          <a:blip r:embed="rId3"/>
          <a:srcRect/>
          <a:stretch>
            <a:fillRect/>
          </a:stretch>
        </p:blipFill>
        <p:spPr>
          <a:xfrm>
            <a:off x="2194650" y="2762381"/>
            <a:ext cx="4510950" cy="3943220"/>
          </a:xfrm>
          <a:noFill/>
          <a:ln/>
        </p:spPr>
      </p:pic>
      <p:sp>
        <p:nvSpPr>
          <p:cNvPr id="14349" name="Rectangle 13"/>
          <p:cNvSpPr>
            <a:spLocks noGrp="1" noChangeArrowheads="1"/>
          </p:cNvSpPr>
          <p:nvPr>
            <p:ph type="title"/>
          </p:nvPr>
        </p:nvSpPr>
        <p:spPr>
          <a:xfrm>
            <a:off x="2747962" y="685800"/>
            <a:ext cx="3576638" cy="685800"/>
          </a:xfrm>
          <a:solidFill>
            <a:srgbClr val="A5907A"/>
          </a:solidFill>
          <a:ln/>
        </p:spPr>
        <p:txBody>
          <a:bodyPr anchor="t">
            <a:noAutofit/>
          </a:bodyPr>
          <a:lstStyle/>
          <a:p>
            <a:r>
              <a:rPr lang="fr-FR" sz="1600" dirty="0" smtClean="0">
                <a:solidFill>
                  <a:srgbClr val="000000"/>
                </a:solidFill>
                <a:latin typeface="Arial"/>
                <a:cs typeface="Arial"/>
              </a:rPr>
              <a:t>2</a:t>
            </a:r>
            <a:r>
              <a:rPr lang="fr-FR" sz="1600" dirty="0">
                <a:solidFill>
                  <a:srgbClr val="000000"/>
                </a:solidFill>
                <a:latin typeface="Arial"/>
                <a:cs typeface="Arial"/>
              </a:rPr>
              <a:t>. Les</a:t>
            </a:r>
            <a:r>
              <a:rPr lang="fr-FR" sz="1600" dirty="0">
                <a:solidFill>
                  <a:schemeClr val="tx1"/>
                </a:solidFill>
                <a:latin typeface="Arial"/>
                <a:cs typeface="Arial"/>
              </a:rPr>
              <a:t> </a:t>
            </a:r>
            <a:r>
              <a:rPr lang="fr-FR" sz="1600" dirty="0">
                <a:solidFill>
                  <a:srgbClr val="800000"/>
                </a:solidFill>
                <a:latin typeface="Arial"/>
                <a:cs typeface="Arial"/>
              </a:rPr>
              <a:t>régularités</a:t>
            </a:r>
            <a:r>
              <a:rPr lang="fr-FR" sz="1600" dirty="0">
                <a:solidFill>
                  <a:srgbClr val="FF6633"/>
                </a:solidFill>
                <a:latin typeface="Arial"/>
                <a:cs typeface="Arial"/>
              </a:rPr>
              <a:t> </a:t>
            </a:r>
            <a:r>
              <a:rPr lang="fr-FR" sz="1600" dirty="0">
                <a:solidFill>
                  <a:srgbClr val="000000"/>
                </a:solidFill>
                <a:latin typeface="Arial"/>
                <a:cs typeface="Arial"/>
              </a:rPr>
              <a:t>permettant des prédictions</a:t>
            </a:r>
            <a:r>
              <a:rPr lang="fr-FR" sz="1600" dirty="0" smtClean="0">
                <a:solidFill>
                  <a:srgbClr val="000000"/>
                </a:solidFill>
                <a:latin typeface="Arial"/>
                <a:cs typeface="Arial"/>
              </a:rPr>
              <a:t/>
            </a:r>
            <a:br>
              <a:rPr lang="fr-FR" sz="1600" dirty="0" smtClean="0">
                <a:solidFill>
                  <a:srgbClr val="000000"/>
                </a:solidFill>
                <a:latin typeface="Arial"/>
                <a:cs typeface="Arial"/>
              </a:rPr>
            </a:br>
            <a:endParaRPr lang="fr-FR" sz="1600" dirty="0">
              <a:latin typeface="Arial"/>
              <a:cs typeface="Arial"/>
            </a:endParaRPr>
          </a:p>
        </p:txBody>
      </p:sp>
      <p:sp>
        <p:nvSpPr>
          <p:cNvPr id="14350" name="Text Box 14"/>
          <p:cNvSpPr txBox="1">
            <a:spLocks noChangeArrowheads="1"/>
          </p:cNvSpPr>
          <p:nvPr/>
        </p:nvSpPr>
        <p:spPr bwMode="auto">
          <a:xfrm>
            <a:off x="0" y="5334000"/>
            <a:ext cx="2130425" cy="304800"/>
          </a:xfrm>
          <a:prstGeom prst="rect">
            <a:avLst/>
          </a:prstGeom>
          <a:noFill/>
          <a:ln w="9525">
            <a:noFill/>
            <a:miter lim="800000"/>
            <a:headEnd/>
            <a:tailEnd/>
          </a:ln>
        </p:spPr>
        <p:txBody>
          <a:bodyPr wrap="none">
            <a:prstTxWarp prst="textNoShape">
              <a:avLst/>
            </a:prstTxWarp>
            <a:spAutoFit/>
          </a:bodyPr>
          <a:lstStyle/>
          <a:p>
            <a:r>
              <a:rPr lang="fr-FR" sz="1400" b="1" dirty="0">
                <a:solidFill>
                  <a:srgbClr val="000000"/>
                </a:solidFill>
              </a:rPr>
              <a:t>ETHNOARCHEOLOGIE</a:t>
            </a:r>
            <a:endParaRPr lang="fr-FR" b="1" dirty="0"/>
          </a:p>
        </p:txBody>
      </p:sp>
      <p:sp>
        <p:nvSpPr>
          <p:cNvPr id="14351" name="Text Box 15"/>
          <p:cNvSpPr txBox="1">
            <a:spLocks noChangeArrowheads="1"/>
          </p:cNvSpPr>
          <p:nvPr/>
        </p:nvSpPr>
        <p:spPr bwMode="auto">
          <a:xfrm>
            <a:off x="7026275" y="5334000"/>
            <a:ext cx="1508125" cy="304800"/>
          </a:xfrm>
          <a:prstGeom prst="rect">
            <a:avLst/>
          </a:prstGeom>
          <a:noFill/>
          <a:ln w="9525">
            <a:noFill/>
            <a:miter lim="800000"/>
            <a:headEnd/>
            <a:tailEnd/>
          </a:ln>
        </p:spPr>
        <p:txBody>
          <a:bodyPr wrap="none">
            <a:prstTxWarp prst="textNoShape">
              <a:avLst/>
            </a:prstTxWarp>
            <a:spAutoFit/>
          </a:bodyPr>
          <a:lstStyle/>
          <a:p>
            <a:r>
              <a:rPr lang="fr-FR" sz="1400" b="1" dirty="0">
                <a:solidFill>
                  <a:srgbClr val="000000"/>
                </a:solidFill>
              </a:rPr>
              <a:t>ARCHEOLOGIE</a:t>
            </a:r>
            <a:endParaRPr lang="fr-FR" b="1" dirty="0"/>
          </a:p>
        </p:txBody>
      </p:sp>
      <p:sp>
        <p:nvSpPr>
          <p:cNvPr id="7" name="Rectangle 13"/>
          <p:cNvSpPr txBox="1">
            <a:spLocks noChangeArrowheads="1"/>
          </p:cNvSpPr>
          <p:nvPr/>
        </p:nvSpPr>
        <p:spPr>
          <a:xfrm>
            <a:off x="1528762" y="76200"/>
            <a:ext cx="6319838" cy="381000"/>
          </a:xfrm>
          <a:prstGeom prst="rect">
            <a:avLst/>
          </a:prstGeom>
          <a:noFill/>
          <a:ln/>
        </p:spPr>
        <p:txBody>
          <a:bodyPr vert="horz" lIns="91440" tIns="45720" rIns="91440" bIns="45720" rtlCol="0" anchor="t">
            <a:noAutofit/>
          </a:body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fr-FR" sz="2000" b="0" i="0" u="none" strike="noStrike" kern="1200" cap="none" spc="0" normalizeH="0" baseline="0" noProof="0" dirty="0" smtClean="0">
                <a:ln>
                  <a:noFill/>
                </a:ln>
                <a:solidFill>
                  <a:schemeClr val="tx1"/>
                </a:solidFill>
                <a:effectLst/>
                <a:uLnTx/>
                <a:uFillTx/>
                <a:latin typeface="Arial"/>
                <a:ea typeface="+mj-ea"/>
                <a:cs typeface="Arial"/>
              </a:rPr>
              <a:t>Un concept ternaire articulant science et histoire</a:t>
            </a:r>
            <a:br>
              <a:rPr kumimoji="0" lang="fr-FR" sz="2000" b="0" i="0" u="none" strike="noStrike" kern="1200" cap="none" spc="0" normalizeH="0" baseline="0" noProof="0" dirty="0" smtClean="0">
                <a:ln>
                  <a:noFill/>
                </a:ln>
                <a:solidFill>
                  <a:schemeClr val="tx1"/>
                </a:solidFill>
                <a:effectLst/>
                <a:uLnTx/>
                <a:uFillTx/>
                <a:latin typeface="Arial"/>
                <a:ea typeface="+mj-ea"/>
                <a:cs typeface="Arial"/>
              </a:rPr>
            </a:br>
            <a:r>
              <a:rPr kumimoji="0" lang="fr-FR" sz="2000" b="0" i="0" u="none" strike="noStrike" kern="1200" cap="none" spc="0" normalizeH="0" baseline="0" noProof="0" dirty="0" smtClean="0">
                <a:ln>
                  <a:noFill/>
                </a:ln>
                <a:solidFill>
                  <a:schemeClr val="tx1"/>
                </a:solidFill>
                <a:effectLst/>
                <a:uLnTx/>
                <a:uFillTx/>
                <a:latin typeface="Arial"/>
                <a:ea typeface="+mj-ea"/>
                <a:cs typeface="Arial"/>
              </a:rPr>
              <a:t/>
            </a:r>
            <a:br>
              <a:rPr kumimoji="0" lang="fr-FR" sz="2000" b="0" i="0" u="none" strike="noStrike" kern="1200" cap="none" spc="0" normalizeH="0" baseline="0" noProof="0" dirty="0" smtClean="0">
                <a:ln>
                  <a:noFill/>
                </a:ln>
                <a:solidFill>
                  <a:schemeClr val="tx1"/>
                </a:solidFill>
                <a:effectLst/>
                <a:uLnTx/>
                <a:uFillTx/>
                <a:latin typeface="Arial"/>
                <a:ea typeface="+mj-ea"/>
                <a:cs typeface="Arial"/>
              </a:rPr>
            </a:br>
            <a:endParaRPr kumimoji="0" lang="fr-FR" sz="2000" b="0" i="0" u="none" strike="noStrike" kern="1200" cap="none" spc="0" normalizeH="0" baseline="0" noProof="0" dirty="0">
              <a:ln>
                <a:noFill/>
              </a:ln>
              <a:solidFill>
                <a:schemeClr val="tx1"/>
              </a:solidFill>
              <a:effectLst/>
              <a:uLnTx/>
              <a:uFillTx/>
              <a:latin typeface="Arial"/>
              <a:ea typeface="+mj-ea"/>
              <a:cs typeface="Arial"/>
            </a:endParaRPr>
          </a:p>
        </p:txBody>
      </p:sp>
      <p:sp>
        <p:nvSpPr>
          <p:cNvPr id="8" name="Rectangle 13"/>
          <p:cNvSpPr txBox="1">
            <a:spLocks noChangeArrowheads="1"/>
          </p:cNvSpPr>
          <p:nvPr/>
        </p:nvSpPr>
        <p:spPr>
          <a:xfrm>
            <a:off x="76200" y="1524000"/>
            <a:ext cx="3576638" cy="1066800"/>
          </a:xfrm>
          <a:prstGeom prst="rect">
            <a:avLst/>
          </a:prstGeom>
          <a:solidFill>
            <a:srgbClr val="A5907A"/>
          </a:solidFill>
          <a:ln/>
        </p:spPr>
        <p:txBody>
          <a:bodyPr vert="horz" lIns="91440" tIns="45720" rIns="91440" bIns="45720" rtlCol="0" anchor="t">
            <a:normAutofit fontScale="90000" lnSpcReduction="20000"/>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fr-FR" sz="1600" b="0" i="0" u="none" strike="noStrike" kern="1200" cap="none" spc="0" normalizeH="0" baseline="0" noProof="0" dirty="0" smtClean="0">
                <a:ln>
                  <a:noFill/>
                </a:ln>
                <a:solidFill>
                  <a:srgbClr val="000000"/>
                </a:solidFill>
                <a:effectLst/>
                <a:uLnTx/>
                <a:uFillTx/>
                <a:latin typeface="Arial"/>
                <a:ea typeface="+mj-ea"/>
                <a:cs typeface="Arial"/>
              </a:rPr>
              <a:t/>
            </a:r>
            <a:br>
              <a:rPr kumimoji="0" lang="fr-FR" sz="1600" b="0" i="0" u="none" strike="noStrike" kern="1200" cap="none" spc="0" normalizeH="0" baseline="0" noProof="0" dirty="0" smtClean="0">
                <a:ln>
                  <a:noFill/>
                </a:ln>
                <a:solidFill>
                  <a:srgbClr val="000000"/>
                </a:solidFill>
                <a:effectLst/>
                <a:uLnTx/>
                <a:uFillTx/>
                <a:latin typeface="Arial"/>
                <a:ea typeface="+mj-ea"/>
                <a:cs typeface="Arial"/>
              </a:rPr>
            </a:br>
            <a:r>
              <a:rPr kumimoji="0" lang="fr-FR" sz="1778" b="0" i="0" u="none" strike="noStrike" kern="1200" cap="none" spc="0" normalizeH="0" baseline="0" noProof="0" dirty="0" smtClean="0">
                <a:ln>
                  <a:noFill/>
                </a:ln>
                <a:solidFill>
                  <a:srgbClr val="000000"/>
                </a:solidFill>
                <a:effectLst/>
                <a:uLnTx/>
                <a:uFillTx/>
                <a:latin typeface="Arial"/>
                <a:ea typeface="+mj-ea"/>
                <a:cs typeface="Arial"/>
              </a:rPr>
              <a:t>1. Les</a:t>
            </a:r>
            <a:r>
              <a:rPr kumimoji="0" lang="fr-FR" sz="1778" b="0" i="0" u="none" strike="noStrike" kern="1200" cap="none" spc="0" normalizeH="0" baseline="0" noProof="0" dirty="0" smtClean="0">
                <a:ln>
                  <a:noFill/>
                </a:ln>
                <a:solidFill>
                  <a:schemeClr val="tx1"/>
                </a:solidFill>
                <a:effectLst/>
                <a:uLnTx/>
                <a:uFillTx/>
                <a:latin typeface="Arial"/>
                <a:ea typeface="+mj-ea"/>
                <a:cs typeface="Arial"/>
              </a:rPr>
              <a:t> </a:t>
            </a:r>
            <a:r>
              <a:rPr kumimoji="0" lang="fr-FR" sz="1778" b="0" i="0" u="none" strike="noStrike" kern="1200" cap="none" spc="0" normalizeH="0" baseline="0" noProof="0" dirty="0" smtClean="0">
                <a:ln>
                  <a:noFill/>
                </a:ln>
                <a:solidFill>
                  <a:srgbClr val="800000"/>
                </a:solidFill>
                <a:effectLst/>
                <a:uLnTx/>
                <a:uFillTx/>
                <a:latin typeface="Arial"/>
                <a:ea typeface="+mj-ea"/>
                <a:cs typeface="Arial"/>
              </a:rPr>
              <a:t>mécanismes</a:t>
            </a:r>
            <a:r>
              <a:rPr kumimoji="0" lang="fr-FR" sz="1778" b="0" i="0" u="none" strike="noStrike" kern="1200" cap="none" spc="0" normalizeH="0" baseline="0" noProof="0" dirty="0" smtClean="0">
                <a:ln>
                  <a:noFill/>
                </a:ln>
                <a:solidFill>
                  <a:schemeClr val="tx1"/>
                </a:solidFill>
                <a:effectLst/>
                <a:uLnTx/>
                <a:uFillTx/>
                <a:latin typeface="Arial"/>
                <a:ea typeface="+mj-ea"/>
                <a:cs typeface="Arial"/>
              </a:rPr>
              <a:t> </a:t>
            </a:r>
            <a:r>
              <a:rPr kumimoji="0" lang="fr-FR" sz="1778" b="0" i="0" u="none" strike="noStrike" kern="1200" cap="none" spc="0" normalizeH="0" baseline="0" noProof="0" dirty="0" smtClean="0">
                <a:ln>
                  <a:noFill/>
                </a:ln>
                <a:solidFill>
                  <a:srgbClr val="000000"/>
                </a:solidFill>
                <a:effectLst/>
                <a:uLnTx/>
                <a:uFillTx/>
                <a:latin typeface="Arial"/>
                <a:ea typeface="+mj-ea"/>
                <a:cs typeface="Arial"/>
              </a:rPr>
              <a:t>assurant une compréhension scientifique des régularités</a:t>
            </a:r>
            <a:br>
              <a:rPr kumimoji="0" lang="fr-FR" sz="1778" b="0" i="0" u="none" strike="noStrike" kern="1200" cap="none" spc="0" normalizeH="0" baseline="0" noProof="0" dirty="0" smtClean="0">
                <a:ln>
                  <a:noFill/>
                </a:ln>
                <a:solidFill>
                  <a:srgbClr val="000000"/>
                </a:solidFill>
                <a:effectLst/>
                <a:uLnTx/>
                <a:uFillTx/>
                <a:latin typeface="Arial"/>
                <a:ea typeface="+mj-ea"/>
                <a:cs typeface="Arial"/>
              </a:rPr>
            </a:br>
            <a:endParaRPr kumimoji="0" lang="fr-FR" sz="1778" b="0" i="0" u="none" strike="noStrike" kern="1200" cap="none" spc="0" normalizeH="0" baseline="0" noProof="0" dirty="0">
              <a:ln>
                <a:noFill/>
              </a:ln>
              <a:solidFill>
                <a:schemeClr val="tx1"/>
              </a:solidFill>
              <a:effectLst/>
              <a:uLnTx/>
              <a:uFillTx/>
              <a:latin typeface="Arial"/>
              <a:ea typeface="+mj-ea"/>
              <a:cs typeface="Arial"/>
            </a:endParaRPr>
          </a:p>
        </p:txBody>
      </p:sp>
      <p:sp>
        <p:nvSpPr>
          <p:cNvPr id="9" name="Rectangle 13"/>
          <p:cNvSpPr txBox="1">
            <a:spLocks noChangeArrowheads="1"/>
          </p:cNvSpPr>
          <p:nvPr/>
        </p:nvSpPr>
        <p:spPr>
          <a:xfrm>
            <a:off x="5440556" y="1524000"/>
            <a:ext cx="3576638" cy="1066800"/>
          </a:xfrm>
          <a:prstGeom prst="rect">
            <a:avLst/>
          </a:prstGeom>
          <a:solidFill>
            <a:srgbClr val="A5907A"/>
          </a:solidFill>
          <a:ln/>
        </p:spPr>
        <p:txBody>
          <a:bodyPr vert="horz" lIns="91440" tIns="45720" rIns="91440" bIns="45720" rtlCol="0" anchor="t">
            <a:no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fr-FR" sz="1600" b="0" i="0" u="none" strike="noStrike" kern="1200" cap="none" spc="0" normalizeH="0" baseline="0" noProof="0" dirty="0" smtClean="0">
                <a:ln>
                  <a:noFill/>
                </a:ln>
                <a:solidFill>
                  <a:schemeClr val="tx1"/>
                </a:solidFill>
                <a:effectLst/>
                <a:uLnTx/>
                <a:uFillTx/>
                <a:latin typeface="Arial"/>
                <a:ea typeface="+mj-ea"/>
                <a:cs typeface="Arial"/>
              </a:rPr>
              <a:t/>
            </a:r>
            <a:br>
              <a:rPr kumimoji="0" lang="fr-FR" sz="1600" b="0" i="0" u="none" strike="noStrike" kern="1200" cap="none" spc="0" normalizeH="0" baseline="0" noProof="0" dirty="0" smtClean="0">
                <a:ln>
                  <a:noFill/>
                </a:ln>
                <a:solidFill>
                  <a:schemeClr val="tx1"/>
                </a:solidFill>
                <a:effectLst/>
                <a:uLnTx/>
                <a:uFillTx/>
                <a:latin typeface="Arial"/>
                <a:ea typeface="+mj-ea"/>
                <a:cs typeface="Arial"/>
              </a:rPr>
            </a:br>
            <a:r>
              <a:rPr lang="fr-FR" sz="1600" dirty="0" smtClean="0">
                <a:solidFill>
                  <a:srgbClr val="000000"/>
                </a:solidFill>
                <a:latin typeface="Arial"/>
                <a:ea typeface="+mj-ea"/>
                <a:cs typeface="Arial"/>
              </a:rPr>
              <a:t>3</a:t>
            </a:r>
            <a:r>
              <a:rPr kumimoji="0" lang="fr-FR" sz="1600" b="0" i="0" u="none" strike="noStrike" kern="1200" cap="none" spc="0" normalizeH="0" baseline="0" noProof="0" dirty="0" smtClean="0">
                <a:ln>
                  <a:noFill/>
                </a:ln>
                <a:solidFill>
                  <a:srgbClr val="000000"/>
                </a:solidFill>
                <a:effectLst/>
                <a:uLnTx/>
                <a:uFillTx/>
                <a:latin typeface="Arial"/>
                <a:ea typeface="+mj-ea"/>
                <a:cs typeface="Arial"/>
              </a:rPr>
              <a:t>. Les</a:t>
            </a:r>
            <a:r>
              <a:rPr kumimoji="0" lang="fr-FR" sz="1600" b="0" i="0" u="none" strike="noStrike" kern="1200" cap="none" spc="0" normalizeH="0" baseline="0" noProof="0" dirty="0" smtClean="0">
                <a:ln>
                  <a:noFill/>
                </a:ln>
                <a:solidFill>
                  <a:schemeClr val="tx1"/>
                </a:solidFill>
                <a:effectLst/>
                <a:uLnTx/>
                <a:uFillTx/>
                <a:latin typeface="Arial"/>
                <a:ea typeface="+mj-ea"/>
                <a:cs typeface="Arial"/>
              </a:rPr>
              <a:t> </a:t>
            </a:r>
            <a:r>
              <a:rPr kumimoji="0" lang="fr-FR" sz="1600" b="0" i="0" u="none" strike="noStrike" kern="1200" cap="none" spc="0" normalizeH="0" baseline="0" noProof="0" dirty="0" smtClean="0">
                <a:ln>
                  <a:noFill/>
                </a:ln>
                <a:solidFill>
                  <a:srgbClr val="800000"/>
                </a:solidFill>
                <a:effectLst/>
                <a:uLnTx/>
                <a:uFillTx/>
                <a:latin typeface="Arial"/>
                <a:ea typeface="+mj-ea"/>
                <a:cs typeface="Arial"/>
              </a:rPr>
              <a:t>scénarios</a:t>
            </a:r>
            <a:r>
              <a:rPr kumimoji="0" lang="fr-FR" sz="1600" b="0" i="0" u="none" strike="noStrike" kern="1200" cap="none" spc="0" normalizeH="0" baseline="0" noProof="0" dirty="0" smtClean="0">
                <a:ln>
                  <a:noFill/>
                </a:ln>
                <a:solidFill>
                  <a:srgbClr val="73352E"/>
                </a:solidFill>
                <a:effectLst/>
                <a:uLnTx/>
                <a:uFillTx/>
                <a:latin typeface="Arial"/>
                <a:ea typeface="+mj-ea"/>
                <a:cs typeface="Arial"/>
              </a:rPr>
              <a:t> </a:t>
            </a:r>
            <a:r>
              <a:rPr kumimoji="0" lang="fr-FR" sz="1600" b="0" i="0" u="none" strike="noStrike" kern="1200" cap="none" spc="0" normalizeH="0" baseline="0" noProof="0" dirty="0" smtClean="0">
                <a:ln>
                  <a:noFill/>
                </a:ln>
                <a:solidFill>
                  <a:srgbClr val="000000"/>
                </a:solidFill>
                <a:effectLst/>
                <a:uLnTx/>
                <a:uFillTx/>
                <a:latin typeface="Arial"/>
                <a:ea typeface="+mj-ea"/>
                <a:cs typeface="Arial"/>
              </a:rPr>
              <a:t>descriptifs de l’histoire et l’explication a posteriori</a:t>
            </a:r>
            <a:br>
              <a:rPr kumimoji="0" lang="fr-FR" sz="1600" b="0" i="0" u="none" strike="noStrike" kern="1200" cap="none" spc="0" normalizeH="0" baseline="0" noProof="0" dirty="0" smtClean="0">
                <a:ln>
                  <a:noFill/>
                </a:ln>
                <a:solidFill>
                  <a:srgbClr val="000000"/>
                </a:solidFill>
                <a:effectLst/>
                <a:uLnTx/>
                <a:uFillTx/>
                <a:latin typeface="Arial"/>
                <a:ea typeface="+mj-ea"/>
                <a:cs typeface="Arial"/>
              </a:rPr>
            </a:br>
            <a:endParaRPr kumimoji="0" lang="fr-FR" sz="1600" b="0" i="0" u="none" strike="noStrike" kern="1200" cap="none" spc="0" normalizeH="0" baseline="0" noProof="0" dirty="0">
              <a:ln>
                <a:noFill/>
              </a:ln>
              <a:solidFill>
                <a:schemeClr val="tx1"/>
              </a:solidFill>
              <a:effectLst/>
              <a:uLnTx/>
              <a:uFillTx/>
              <a:latin typeface="Arial"/>
              <a:ea typeface="+mj-ea"/>
              <a:cs typeface="Arial"/>
            </a:endParaRPr>
          </a:p>
        </p:txBody>
      </p:sp>
      <p:pic>
        <p:nvPicPr>
          <p:cNvPr id="10" name="Picture 4" descr="San1X"/>
          <p:cNvPicPr>
            <a:picLocks noChangeAspect="1" noChangeArrowheads="1"/>
          </p:cNvPicPr>
          <p:nvPr/>
        </p:nvPicPr>
        <p:blipFill>
          <a:blip r:embed="rId4"/>
          <a:srcRect/>
          <a:stretch>
            <a:fillRect/>
          </a:stretch>
        </p:blipFill>
        <p:spPr bwMode="auto">
          <a:xfrm>
            <a:off x="103729" y="3520395"/>
            <a:ext cx="2514600" cy="1813605"/>
          </a:xfrm>
          <a:prstGeom prst="rect">
            <a:avLst/>
          </a:prstGeom>
          <a:noFill/>
        </p:spPr>
      </p:pic>
      <p:pic>
        <p:nvPicPr>
          <p:cNvPr id="11" name="Picture 7" descr="Monruz1X"/>
          <p:cNvPicPr>
            <a:picLocks noChangeAspect="1" noChangeArrowheads="1"/>
          </p:cNvPicPr>
          <p:nvPr/>
        </p:nvPicPr>
        <p:blipFill>
          <a:blip r:embed="rId5"/>
          <a:srcRect/>
          <a:stretch>
            <a:fillRect/>
          </a:stretch>
        </p:blipFill>
        <p:spPr bwMode="auto">
          <a:xfrm>
            <a:off x="6349139" y="3520395"/>
            <a:ext cx="2668055" cy="1813605"/>
          </a:xfrm>
          <a:prstGeom prst="rect">
            <a:avLst/>
          </a:prstGeom>
          <a:noFill/>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3" name="Picture 8" descr="San7X"/>
          <p:cNvPicPr>
            <a:picLocks noChangeAspect="1" noChangeArrowheads="1"/>
          </p:cNvPicPr>
          <p:nvPr/>
        </p:nvPicPr>
        <p:blipFill>
          <a:blip r:embed="rId3">
            <a:alphaModFix amt="75000"/>
          </a:blip>
          <a:srcRect/>
          <a:stretch>
            <a:fillRect/>
          </a:stretch>
        </p:blipFill>
        <p:spPr>
          <a:xfrm>
            <a:off x="0" y="0"/>
            <a:ext cx="4114800" cy="2005965"/>
          </a:xfrm>
          <a:prstGeom prst="rect">
            <a:avLst/>
          </a:prstGeom>
        </p:spPr>
      </p:pic>
      <p:sp>
        <p:nvSpPr>
          <p:cNvPr id="38915" name="Rectangle 3"/>
          <p:cNvSpPr>
            <a:spLocks noGrp="1" noChangeArrowheads="1"/>
          </p:cNvSpPr>
          <p:nvPr>
            <p:ph type="title"/>
          </p:nvPr>
        </p:nvSpPr>
        <p:spPr>
          <a:xfrm>
            <a:off x="5791200" y="0"/>
            <a:ext cx="3352800" cy="6858000"/>
          </a:xfrm>
          <a:solidFill>
            <a:srgbClr val="A5907A"/>
          </a:solidFill>
          <a:ln/>
        </p:spPr>
        <p:txBody>
          <a:bodyPr anchor="t"/>
          <a:lstStyle/>
          <a:p>
            <a:pPr algn="l"/>
            <a:r>
              <a:rPr lang="fr-FR" sz="2400" dirty="0">
                <a:solidFill>
                  <a:schemeClr val="tx1"/>
                </a:solidFill>
              </a:rPr>
              <a:t/>
            </a:r>
            <a:br>
              <a:rPr lang="fr-FR" sz="2400" dirty="0">
                <a:solidFill>
                  <a:schemeClr val="tx1"/>
                </a:solidFill>
              </a:rPr>
            </a:br>
            <a:r>
              <a:rPr lang="fr-FR" sz="1800" dirty="0">
                <a:solidFill>
                  <a:schemeClr val="tx1"/>
                </a:solidFill>
                <a:latin typeface="Arial"/>
                <a:cs typeface="Arial"/>
              </a:rPr>
              <a:t>CONTRAINTES SUR LA NATURE DES VESTIGES</a:t>
            </a:r>
            <a:r>
              <a:rPr lang="fr-FR" altLang="ja-JP" sz="1800" dirty="0">
                <a:solidFill>
                  <a:schemeClr val="tx1"/>
                </a:solidFill>
                <a:latin typeface="Arial"/>
                <a:cs typeface="Arial"/>
              </a:rPr>
              <a:t/>
            </a:r>
            <a:br>
              <a:rPr lang="fr-FR" altLang="ja-JP" sz="1800" dirty="0">
                <a:solidFill>
                  <a:schemeClr val="tx1"/>
                </a:solidFill>
                <a:latin typeface="Arial"/>
                <a:cs typeface="Arial"/>
              </a:rPr>
            </a:br>
            <a:r>
              <a:rPr lang="fr-FR" altLang="ja-JP" sz="1800" dirty="0">
                <a:solidFill>
                  <a:schemeClr val="tx1"/>
                </a:solidFill>
                <a:latin typeface="Arial"/>
                <a:cs typeface="Arial"/>
              </a:rPr>
              <a:t/>
            </a:r>
            <a:br>
              <a:rPr lang="fr-FR" altLang="ja-JP" sz="1800" dirty="0">
                <a:solidFill>
                  <a:schemeClr val="tx1"/>
                </a:solidFill>
                <a:latin typeface="Arial"/>
                <a:cs typeface="Arial"/>
              </a:rPr>
            </a:br>
            <a:r>
              <a:rPr lang="fr-FR" altLang="ja-JP" sz="1800" dirty="0">
                <a:solidFill>
                  <a:schemeClr val="tx1"/>
                </a:solidFill>
                <a:latin typeface="Arial"/>
                <a:cs typeface="Arial"/>
              </a:rPr>
              <a:t/>
            </a:r>
            <a:br>
              <a:rPr lang="fr-FR" altLang="ja-JP" sz="1800" dirty="0">
                <a:solidFill>
                  <a:schemeClr val="tx1"/>
                </a:solidFill>
                <a:latin typeface="Arial"/>
                <a:cs typeface="Arial"/>
              </a:rPr>
            </a:br>
            <a:r>
              <a:rPr lang="fr-FR" altLang="ja-JP" sz="1800" dirty="0">
                <a:solidFill>
                  <a:schemeClr val="tx1"/>
                </a:solidFill>
                <a:latin typeface="Arial"/>
                <a:cs typeface="Arial"/>
              </a:rPr>
              <a:t/>
            </a:r>
            <a:br>
              <a:rPr lang="fr-FR" altLang="ja-JP" sz="1800" dirty="0">
                <a:solidFill>
                  <a:schemeClr val="tx1"/>
                </a:solidFill>
                <a:latin typeface="Arial"/>
                <a:cs typeface="Arial"/>
              </a:rPr>
            </a:br>
            <a:r>
              <a:rPr lang="fr-FR" altLang="ja-JP" sz="1800" dirty="0">
                <a:solidFill>
                  <a:schemeClr val="tx1"/>
                </a:solidFill>
                <a:latin typeface="Arial"/>
                <a:cs typeface="Arial"/>
              </a:rPr>
              <a:t/>
            </a:r>
            <a:br>
              <a:rPr lang="fr-FR" altLang="ja-JP" sz="1800" dirty="0">
                <a:solidFill>
                  <a:schemeClr val="tx1"/>
                </a:solidFill>
                <a:latin typeface="Arial"/>
                <a:cs typeface="Arial"/>
              </a:rPr>
            </a:br>
            <a:r>
              <a:rPr lang="fr-FR" altLang="ja-JP" sz="1800" dirty="0">
                <a:solidFill>
                  <a:schemeClr val="tx1"/>
                </a:solidFill>
                <a:latin typeface="Arial"/>
                <a:cs typeface="Arial"/>
              </a:rPr>
              <a:t/>
            </a:r>
            <a:br>
              <a:rPr lang="fr-FR" altLang="ja-JP" sz="1800" dirty="0">
                <a:solidFill>
                  <a:schemeClr val="tx1"/>
                </a:solidFill>
                <a:latin typeface="Arial"/>
                <a:cs typeface="Arial"/>
              </a:rPr>
            </a:br>
            <a:r>
              <a:rPr lang="fr-FR" altLang="ja-JP" sz="1800" dirty="0">
                <a:solidFill>
                  <a:srgbClr val="000000"/>
                </a:solidFill>
                <a:latin typeface="Arial"/>
                <a:cs typeface="Arial"/>
              </a:rPr>
              <a:t>ETHNOLOGIE</a:t>
            </a:r>
            <a:br>
              <a:rPr lang="fr-FR" altLang="ja-JP" sz="1800" dirty="0">
                <a:solidFill>
                  <a:srgbClr val="000000"/>
                </a:solidFill>
                <a:latin typeface="Arial"/>
                <a:cs typeface="Arial"/>
              </a:rPr>
            </a:br>
            <a:r>
              <a:rPr lang="fr-FR" altLang="ja-JP" sz="1800" dirty="0">
                <a:solidFill>
                  <a:schemeClr val="tx1"/>
                </a:solidFill>
                <a:latin typeface="Arial"/>
                <a:cs typeface="Arial"/>
              </a:rPr>
              <a:t/>
            </a:r>
            <a:br>
              <a:rPr lang="fr-FR" altLang="ja-JP" sz="1800" dirty="0">
                <a:solidFill>
                  <a:schemeClr val="tx1"/>
                </a:solidFill>
                <a:latin typeface="Arial"/>
                <a:cs typeface="Arial"/>
              </a:rPr>
            </a:br>
            <a:r>
              <a:rPr lang="fr-FR" altLang="ja-JP" sz="1800" dirty="0">
                <a:solidFill>
                  <a:srgbClr val="000000"/>
                </a:solidFill>
                <a:latin typeface="Arial"/>
                <a:cs typeface="Arial"/>
              </a:rPr>
              <a:t>P0. Population parente</a:t>
            </a:r>
            <a:br>
              <a:rPr lang="fr-FR" altLang="ja-JP" sz="1800" dirty="0">
                <a:solidFill>
                  <a:srgbClr val="000000"/>
                </a:solidFill>
                <a:latin typeface="Arial"/>
                <a:cs typeface="Arial"/>
              </a:rPr>
            </a:br>
            <a:r>
              <a:rPr lang="fr-FR" altLang="ja-JP" sz="1800" dirty="0">
                <a:solidFill>
                  <a:srgbClr val="000000"/>
                </a:solidFill>
                <a:latin typeface="Arial"/>
                <a:cs typeface="Arial"/>
              </a:rPr>
              <a:t/>
            </a:r>
            <a:br>
              <a:rPr lang="fr-FR" altLang="ja-JP" sz="1800" dirty="0">
                <a:solidFill>
                  <a:srgbClr val="000000"/>
                </a:solidFill>
                <a:latin typeface="Arial"/>
                <a:cs typeface="Arial"/>
              </a:rPr>
            </a:br>
            <a:r>
              <a:rPr lang="fr-FR" altLang="ja-JP" sz="1800" dirty="0">
                <a:solidFill>
                  <a:srgbClr val="000000"/>
                </a:solidFill>
                <a:latin typeface="Arial"/>
                <a:cs typeface="Arial"/>
              </a:rPr>
              <a:t>P1. Population observable : objets matériels </a:t>
            </a:r>
            <a:r>
              <a:rPr lang="fr-FR" altLang="ja-JP" sz="1800" dirty="0" err="1">
                <a:solidFill>
                  <a:srgbClr val="000000"/>
                </a:solidFill>
                <a:latin typeface="Arial"/>
                <a:cs typeface="Arial"/>
                <a:sym typeface="Symbol" pitchFamily="-65" charset="2"/>
              </a:rPr>
              <a:t></a:t>
            </a:r>
            <a:r>
              <a:rPr lang="fr-FR" altLang="ja-JP" sz="1800" dirty="0">
                <a:solidFill>
                  <a:srgbClr val="000000"/>
                </a:solidFill>
                <a:latin typeface="Arial"/>
                <a:cs typeface="Arial"/>
                <a:sym typeface="Symbol" pitchFamily="-65" charset="2"/>
              </a:rPr>
              <a:t> objets conservés</a:t>
            </a:r>
            <a:br>
              <a:rPr lang="fr-FR" altLang="ja-JP" sz="1800" dirty="0">
                <a:solidFill>
                  <a:srgbClr val="000000"/>
                </a:solidFill>
                <a:latin typeface="Arial"/>
                <a:cs typeface="Arial"/>
                <a:sym typeface="Symbol" pitchFamily="-65" charset="2"/>
              </a:rPr>
            </a:br>
            <a:r>
              <a:rPr lang="fr-FR" altLang="ja-JP" sz="1800" dirty="0">
                <a:solidFill>
                  <a:srgbClr val="000000"/>
                </a:solidFill>
                <a:latin typeface="Arial"/>
                <a:cs typeface="Arial"/>
                <a:sym typeface="Symbol" pitchFamily="-65" charset="2"/>
              </a:rPr>
              <a:t/>
            </a:r>
            <a:br>
              <a:rPr lang="fr-FR" altLang="ja-JP" sz="1800" dirty="0">
                <a:solidFill>
                  <a:srgbClr val="000000"/>
                </a:solidFill>
                <a:latin typeface="Arial"/>
                <a:cs typeface="Arial"/>
                <a:sym typeface="Symbol" pitchFamily="-65" charset="2"/>
              </a:rPr>
            </a:br>
            <a:r>
              <a:rPr lang="fr-FR" altLang="ja-JP" sz="1800" dirty="0">
                <a:solidFill>
                  <a:srgbClr val="000000"/>
                </a:solidFill>
                <a:latin typeface="Arial"/>
                <a:cs typeface="Arial"/>
                <a:sym typeface="Symbol" pitchFamily="-65" charset="2"/>
              </a:rPr>
              <a:t>P2. Population observée (fouilles)</a:t>
            </a:r>
            <a:br>
              <a:rPr lang="fr-FR" altLang="ja-JP" sz="1800" dirty="0">
                <a:solidFill>
                  <a:srgbClr val="000000"/>
                </a:solidFill>
                <a:latin typeface="Arial"/>
                <a:cs typeface="Arial"/>
                <a:sym typeface="Symbol" pitchFamily="-65" charset="2"/>
              </a:rPr>
            </a:br>
            <a:r>
              <a:rPr lang="fr-FR" altLang="ja-JP" sz="1800" dirty="0">
                <a:solidFill>
                  <a:srgbClr val="000000"/>
                </a:solidFill>
                <a:latin typeface="Arial"/>
                <a:cs typeface="Arial"/>
                <a:sym typeface="Symbol" pitchFamily="-65" charset="2"/>
              </a:rPr>
              <a:t/>
            </a:r>
            <a:br>
              <a:rPr lang="fr-FR" altLang="ja-JP" sz="1800" dirty="0">
                <a:solidFill>
                  <a:srgbClr val="000000"/>
                </a:solidFill>
                <a:latin typeface="Arial"/>
                <a:cs typeface="Arial"/>
                <a:sym typeface="Symbol" pitchFamily="-65" charset="2"/>
              </a:rPr>
            </a:br>
            <a:r>
              <a:rPr lang="fr-FR" altLang="ja-JP" sz="1800" dirty="0">
                <a:solidFill>
                  <a:srgbClr val="000000"/>
                </a:solidFill>
                <a:latin typeface="Arial"/>
                <a:cs typeface="Arial"/>
                <a:sym typeface="Symbol" pitchFamily="-65" charset="2"/>
              </a:rPr>
              <a:t>P3. Population étudiée</a:t>
            </a:r>
            <a:br>
              <a:rPr lang="fr-FR" altLang="ja-JP" sz="1800" dirty="0">
                <a:solidFill>
                  <a:srgbClr val="000000"/>
                </a:solidFill>
                <a:latin typeface="Arial"/>
                <a:cs typeface="Arial"/>
                <a:sym typeface="Symbol" pitchFamily="-65" charset="2"/>
              </a:rPr>
            </a:br>
            <a:r>
              <a:rPr lang="fr-FR" altLang="ja-JP" sz="1800" dirty="0">
                <a:solidFill>
                  <a:srgbClr val="000000"/>
                </a:solidFill>
                <a:latin typeface="Arial"/>
                <a:cs typeface="Arial"/>
                <a:sym typeface="Symbol" pitchFamily="-65" charset="2"/>
              </a:rPr>
              <a:t/>
            </a:r>
            <a:br>
              <a:rPr lang="fr-FR" altLang="ja-JP" sz="1800" dirty="0">
                <a:solidFill>
                  <a:srgbClr val="000000"/>
                </a:solidFill>
                <a:latin typeface="Arial"/>
                <a:cs typeface="Arial"/>
                <a:sym typeface="Symbol" pitchFamily="-65" charset="2"/>
              </a:rPr>
            </a:br>
            <a:r>
              <a:rPr lang="fr-FR" altLang="ja-JP" sz="1800" dirty="0">
                <a:solidFill>
                  <a:srgbClr val="000000"/>
                </a:solidFill>
                <a:latin typeface="Arial"/>
                <a:cs typeface="Arial"/>
                <a:sym typeface="Symbol" pitchFamily="-65" charset="2"/>
              </a:rPr>
              <a:t>ARCHEOLOGIE</a:t>
            </a:r>
            <a:endParaRPr lang="fr-FR" sz="1800" dirty="0">
              <a:latin typeface="Arial"/>
              <a:cs typeface="Arial"/>
            </a:endParaRPr>
          </a:p>
        </p:txBody>
      </p:sp>
      <p:sp>
        <p:nvSpPr>
          <p:cNvPr id="38928" name="Text Box 16"/>
          <p:cNvSpPr txBox="1">
            <a:spLocks noChangeArrowheads="1"/>
          </p:cNvSpPr>
          <p:nvPr/>
        </p:nvSpPr>
        <p:spPr bwMode="auto">
          <a:xfrm>
            <a:off x="4953000" y="6572250"/>
            <a:ext cx="387350" cy="274638"/>
          </a:xfrm>
          <a:prstGeom prst="rect">
            <a:avLst/>
          </a:prstGeom>
          <a:noFill/>
          <a:ln w="9525">
            <a:noFill/>
            <a:miter lim="800000"/>
            <a:headEnd/>
            <a:tailEnd/>
          </a:ln>
        </p:spPr>
        <p:txBody>
          <a:bodyPr wrap="none">
            <a:prstTxWarp prst="textNoShape">
              <a:avLst/>
            </a:prstTxWarp>
            <a:spAutoFit/>
          </a:bodyPr>
          <a:lstStyle/>
          <a:p>
            <a:r>
              <a:rPr lang="fr-FR" sz="1200"/>
              <a:t>AG</a:t>
            </a:r>
          </a:p>
        </p:txBody>
      </p:sp>
      <p:pic>
        <p:nvPicPr>
          <p:cNvPr id="15" name="Picture 14" descr="San11X"/>
          <p:cNvPicPr>
            <a:picLocks noChangeAspect="1" noChangeArrowheads="1"/>
          </p:cNvPicPr>
          <p:nvPr/>
        </p:nvPicPr>
        <p:blipFill>
          <a:blip r:embed="rId4">
            <a:alphaModFix amt="75000"/>
          </a:blip>
          <a:srcRect/>
          <a:stretch>
            <a:fillRect/>
          </a:stretch>
        </p:blipFill>
        <p:spPr bwMode="auto">
          <a:xfrm>
            <a:off x="76200" y="3925888"/>
            <a:ext cx="2667000" cy="2474912"/>
          </a:xfrm>
          <a:prstGeom prst="rect">
            <a:avLst/>
          </a:prstGeom>
          <a:noFill/>
        </p:spPr>
      </p:pic>
      <p:pic>
        <p:nvPicPr>
          <p:cNvPr id="16" name="Picture 6" descr="Hog86 153 C7X"/>
          <p:cNvPicPr>
            <a:picLocks noChangeAspect="1" noChangeArrowheads="1"/>
          </p:cNvPicPr>
          <p:nvPr/>
        </p:nvPicPr>
        <p:blipFill>
          <a:blip r:embed="rId5">
            <a:alphaModFix amt="75000"/>
          </a:blip>
          <a:srcRect/>
          <a:stretch>
            <a:fillRect/>
          </a:stretch>
        </p:blipFill>
        <p:spPr bwMode="auto">
          <a:xfrm>
            <a:off x="2895600" y="5001005"/>
            <a:ext cx="2743200" cy="1780795"/>
          </a:xfrm>
          <a:prstGeom prst="rect">
            <a:avLst/>
          </a:prstGeom>
          <a:noFill/>
        </p:spPr>
      </p:pic>
      <p:pic>
        <p:nvPicPr>
          <p:cNvPr id="38918" name="Picture 6" descr="ConservationX"/>
          <p:cNvPicPr>
            <a:picLocks noGrp="1" noChangeAspect="1" noChangeArrowheads="1"/>
          </p:cNvPicPr>
          <p:nvPr>
            <p:ph sz="quarter" idx="2"/>
          </p:nvPr>
        </p:nvPicPr>
        <p:blipFill>
          <a:blip r:embed="rId6"/>
          <a:srcRect/>
          <a:stretch>
            <a:fillRect/>
          </a:stretch>
        </p:blipFill>
        <p:spPr>
          <a:xfrm>
            <a:off x="1295400" y="1524000"/>
            <a:ext cx="4060800" cy="3657600"/>
          </a:xfrm>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79203" name="Picture 3"/>
          <p:cNvPicPr>
            <a:picLocks noGrp="1" noChangeAspect="1" noChangeArrowheads="1"/>
          </p:cNvPicPr>
          <p:nvPr>
            <p:ph sz="quarter" idx="2"/>
          </p:nvPr>
        </p:nvPicPr>
        <p:blipFill>
          <a:blip r:embed="rId3"/>
          <a:srcRect/>
          <a:stretch>
            <a:fillRect/>
          </a:stretch>
        </p:blipFill>
        <p:spPr>
          <a:xfrm>
            <a:off x="2133600" y="2362200"/>
            <a:ext cx="4876800" cy="4262438"/>
          </a:xfrm>
          <a:ln/>
        </p:spPr>
      </p:pic>
      <p:pic>
        <p:nvPicPr>
          <p:cNvPr id="179204" name="Picture 4" descr="San1X"/>
          <p:cNvPicPr>
            <a:picLocks noChangeAspect="1" noChangeArrowheads="1"/>
          </p:cNvPicPr>
          <p:nvPr/>
        </p:nvPicPr>
        <p:blipFill>
          <a:blip r:embed="rId4"/>
          <a:srcRect/>
          <a:stretch>
            <a:fillRect/>
          </a:stretch>
        </p:blipFill>
        <p:spPr bwMode="auto">
          <a:xfrm>
            <a:off x="0" y="1316038"/>
            <a:ext cx="3200400" cy="2308225"/>
          </a:xfrm>
          <a:prstGeom prst="rect">
            <a:avLst/>
          </a:prstGeom>
          <a:noFill/>
        </p:spPr>
      </p:pic>
      <p:sp>
        <p:nvSpPr>
          <p:cNvPr id="179205" name="Text Box 5"/>
          <p:cNvSpPr txBox="1">
            <a:spLocks noChangeArrowheads="1"/>
          </p:cNvSpPr>
          <p:nvPr/>
        </p:nvSpPr>
        <p:spPr bwMode="auto">
          <a:xfrm>
            <a:off x="1447800" y="838200"/>
            <a:ext cx="2057400" cy="369332"/>
          </a:xfrm>
          <a:prstGeom prst="rect">
            <a:avLst/>
          </a:prstGeom>
          <a:noFill/>
          <a:ln w="9525">
            <a:noFill/>
            <a:miter lim="800000"/>
            <a:headEnd/>
            <a:tailEnd/>
          </a:ln>
        </p:spPr>
        <p:txBody>
          <a:bodyPr>
            <a:prstTxWarp prst="textNoShape">
              <a:avLst/>
            </a:prstTxWarp>
            <a:spAutoFit/>
          </a:bodyPr>
          <a:lstStyle/>
          <a:p>
            <a:pPr>
              <a:spcBef>
                <a:spcPct val="50000"/>
              </a:spcBef>
            </a:pPr>
            <a:r>
              <a:rPr lang="fr-FR" dirty="0"/>
              <a:t>L’ETHNOLOGUE</a:t>
            </a:r>
          </a:p>
        </p:txBody>
      </p:sp>
      <p:sp>
        <p:nvSpPr>
          <p:cNvPr id="179208" name="Text Box 8"/>
          <p:cNvSpPr txBox="1">
            <a:spLocks noChangeArrowheads="1"/>
          </p:cNvSpPr>
          <p:nvPr/>
        </p:nvSpPr>
        <p:spPr bwMode="auto">
          <a:xfrm>
            <a:off x="0" y="3733800"/>
            <a:ext cx="2006078" cy="369332"/>
          </a:xfrm>
          <a:prstGeom prst="rect">
            <a:avLst/>
          </a:prstGeom>
          <a:noFill/>
          <a:ln w="9525">
            <a:noFill/>
            <a:miter lim="800000"/>
            <a:headEnd/>
            <a:tailEnd/>
          </a:ln>
        </p:spPr>
        <p:txBody>
          <a:bodyPr wrap="none">
            <a:prstTxWarp prst="textNoShape">
              <a:avLst/>
            </a:prstTxWarp>
            <a:spAutoFit/>
          </a:bodyPr>
          <a:lstStyle/>
          <a:p>
            <a:r>
              <a:rPr lang="fr-FR" dirty="0"/>
              <a:t>CHASSEUR SAN</a:t>
            </a:r>
          </a:p>
        </p:txBody>
      </p:sp>
      <p:sp>
        <p:nvSpPr>
          <p:cNvPr id="179210" name="Text Box 10"/>
          <p:cNvSpPr txBox="1">
            <a:spLocks noChangeArrowheads="1"/>
          </p:cNvSpPr>
          <p:nvPr/>
        </p:nvSpPr>
        <p:spPr bwMode="auto">
          <a:xfrm>
            <a:off x="228600" y="5334000"/>
            <a:ext cx="2590800" cy="338554"/>
          </a:xfrm>
          <a:prstGeom prst="rect">
            <a:avLst/>
          </a:prstGeom>
          <a:solidFill>
            <a:srgbClr val="73352E"/>
          </a:solidFill>
          <a:ln w="9525">
            <a:noFill/>
            <a:miter lim="800000"/>
            <a:headEnd/>
            <a:tailEnd/>
          </a:ln>
        </p:spPr>
        <p:txBody>
          <a:bodyPr wrap="square">
            <a:prstTxWarp prst="textNoShape">
              <a:avLst/>
            </a:prstTxWarp>
            <a:spAutoFit/>
          </a:bodyPr>
          <a:lstStyle/>
          <a:p>
            <a:r>
              <a:rPr lang="fr-FR" sz="1600" dirty="0">
                <a:solidFill>
                  <a:srgbClr val="FFFFFF"/>
                </a:solidFill>
              </a:rPr>
              <a:t>PO : </a:t>
            </a:r>
            <a:r>
              <a:rPr lang="fr-FR" sz="1600" dirty="0" smtClean="0">
                <a:solidFill>
                  <a:srgbClr val="FFFFFF"/>
                </a:solidFill>
              </a:rPr>
              <a:t>population parente</a:t>
            </a:r>
            <a:endParaRPr lang="fr-FR" sz="1600" dirty="0">
              <a:solidFill>
                <a:srgbClr val="FFFFFF"/>
              </a:solidFill>
            </a:endParaRPr>
          </a:p>
        </p:txBody>
      </p:sp>
      <p:sp>
        <p:nvSpPr>
          <p:cNvPr id="179211" name="Text Box 11"/>
          <p:cNvSpPr txBox="1">
            <a:spLocks noChangeArrowheads="1"/>
          </p:cNvSpPr>
          <p:nvPr/>
        </p:nvSpPr>
        <p:spPr bwMode="auto">
          <a:xfrm>
            <a:off x="6400800" y="5334000"/>
            <a:ext cx="2340805" cy="338554"/>
          </a:xfrm>
          <a:prstGeom prst="rect">
            <a:avLst/>
          </a:prstGeom>
          <a:solidFill>
            <a:srgbClr val="73352E"/>
          </a:solidFill>
          <a:ln w="9525">
            <a:noFill/>
            <a:miter lim="800000"/>
            <a:headEnd/>
            <a:tailEnd/>
          </a:ln>
        </p:spPr>
        <p:txBody>
          <a:bodyPr wrap="none">
            <a:prstTxWarp prst="textNoShape">
              <a:avLst/>
            </a:prstTxWarp>
            <a:spAutoFit/>
          </a:bodyPr>
          <a:lstStyle/>
          <a:p>
            <a:r>
              <a:rPr lang="fr-FR" sz="1600" dirty="0">
                <a:solidFill>
                  <a:srgbClr val="FFFFFF"/>
                </a:solidFill>
              </a:rPr>
              <a:t>P3 : population  étudiée</a:t>
            </a:r>
          </a:p>
        </p:txBody>
      </p:sp>
      <p:sp>
        <p:nvSpPr>
          <p:cNvPr id="179212" name="AutoShape 12"/>
          <p:cNvSpPr>
            <a:spLocks noChangeArrowheads="1"/>
          </p:cNvSpPr>
          <p:nvPr/>
        </p:nvSpPr>
        <p:spPr bwMode="auto">
          <a:xfrm>
            <a:off x="3886200" y="3962400"/>
            <a:ext cx="1295400" cy="1295400"/>
          </a:xfrm>
          <a:custGeom>
            <a:avLst/>
            <a:gdLst>
              <a:gd name="T0" fmla="*/ 9250 w 21600"/>
              <a:gd name="T1" fmla="*/ 0 h 21600"/>
              <a:gd name="T2" fmla="*/ 3055 w 21600"/>
              <a:gd name="T3" fmla="*/ 21600 h 21600"/>
              <a:gd name="T4" fmla="*/ 9725 w 21600"/>
              <a:gd name="T5" fmla="*/ 8310 h 21600"/>
              <a:gd name="T6" fmla="*/ 15662 w 21600"/>
              <a:gd name="T7" fmla="*/ 14285 h 21600"/>
              <a:gd name="T8" fmla="*/ 21600 w 21600"/>
              <a:gd name="T9" fmla="*/ 8310 h 21600"/>
              <a:gd name="T10" fmla="*/ 17694720 60000 65536"/>
              <a:gd name="T11" fmla="*/ 5898240 60000 65536"/>
              <a:gd name="T12" fmla="*/ 5898240 60000 65536"/>
              <a:gd name="T13" fmla="*/ 5898240 60000 65536"/>
              <a:gd name="T14" fmla="*/ 0 60000 65536"/>
              <a:gd name="T15" fmla="*/ 0 w 21600"/>
              <a:gd name="T16" fmla="*/ 8310 h 21600"/>
              <a:gd name="T17" fmla="*/ 6110 w 21600"/>
              <a:gd name="T18" fmla="*/ 21600 h 21600"/>
            </a:gdLst>
            <a:ahLst/>
            <a:cxnLst>
              <a:cxn ang="T10">
                <a:pos x="T0" y="T1"/>
              </a:cxn>
              <a:cxn ang="T11">
                <a:pos x="T2" y="T3"/>
              </a:cxn>
              <a:cxn ang="T12">
                <a:pos x="T4" y="T5"/>
              </a:cxn>
              <a:cxn ang="T13">
                <a:pos x="T6" y="T7"/>
              </a:cxn>
              <a:cxn ang="T14">
                <a:pos x="T8" y="T9"/>
              </a:cxn>
            </a:cxnLst>
            <a:rect l="T15" t="T16" r="T17" b="T18"/>
            <a:pathLst>
              <a:path w="21600" h="21600">
                <a:moveTo>
                  <a:pt x="15662" y="14285"/>
                </a:moveTo>
                <a:lnTo>
                  <a:pt x="21600" y="8310"/>
                </a:lnTo>
                <a:lnTo>
                  <a:pt x="18630" y="8310"/>
                </a:lnTo>
                <a:cubicBezTo>
                  <a:pt x="18630" y="3721"/>
                  <a:pt x="14430" y="0"/>
                  <a:pt x="9250" y="0"/>
                </a:cubicBezTo>
                <a:cubicBezTo>
                  <a:pt x="4141" y="0"/>
                  <a:pt x="0" y="3799"/>
                  <a:pt x="0" y="8485"/>
                </a:cubicBezTo>
                <a:lnTo>
                  <a:pt x="0" y="21600"/>
                </a:lnTo>
                <a:lnTo>
                  <a:pt x="6110" y="21600"/>
                </a:lnTo>
                <a:lnTo>
                  <a:pt x="6110" y="8310"/>
                </a:lnTo>
                <a:cubicBezTo>
                  <a:pt x="6110" y="6947"/>
                  <a:pt x="7362" y="5842"/>
                  <a:pt x="8907" y="5842"/>
                </a:cubicBezTo>
                <a:lnTo>
                  <a:pt x="9725" y="5842"/>
                </a:lnTo>
                <a:cubicBezTo>
                  <a:pt x="11269" y="5842"/>
                  <a:pt x="12520" y="6947"/>
                  <a:pt x="12520" y="8310"/>
                </a:cubicBezTo>
                <a:lnTo>
                  <a:pt x="9725" y="8310"/>
                </a:lnTo>
                <a:close/>
              </a:path>
            </a:pathLst>
          </a:custGeom>
          <a:solidFill>
            <a:srgbClr val="73352E"/>
          </a:solidFill>
          <a:ln w="9525">
            <a:solidFill>
              <a:schemeClr val="tx1"/>
            </a:solidFill>
            <a:miter lim="800000"/>
            <a:headEnd/>
            <a:tailEnd/>
          </a:ln>
        </p:spPr>
        <p:txBody>
          <a:bodyPr wrap="none" anchor="ctr">
            <a:prstTxWarp prst="textNoShape">
              <a:avLst/>
            </a:prstTxWarp>
          </a:bodyPr>
          <a:lstStyle/>
          <a:p>
            <a:endParaRPr lang="fr-FR"/>
          </a:p>
        </p:txBody>
      </p:sp>
      <p:sp>
        <p:nvSpPr>
          <p:cNvPr id="179213" name="Text Box 13"/>
          <p:cNvSpPr txBox="1">
            <a:spLocks noChangeArrowheads="1"/>
          </p:cNvSpPr>
          <p:nvPr/>
        </p:nvSpPr>
        <p:spPr bwMode="auto">
          <a:xfrm>
            <a:off x="5638800" y="1447800"/>
            <a:ext cx="2616221" cy="400110"/>
          </a:xfrm>
          <a:prstGeom prst="rect">
            <a:avLst/>
          </a:prstGeom>
          <a:noFill/>
          <a:ln w="9525">
            <a:noFill/>
            <a:miter lim="800000"/>
            <a:headEnd/>
            <a:tailEnd/>
          </a:ln>
        </p:spPr>
        <p:txBody>
          <a:bodyPr wrap="none">
            <a:prstTxWarp prst="textNoShape">
              <a:avLst/>
            </a:prstTxWarp>
            <a:spAutoFit/>
          </a:bodyPr>
          <a:lstStyle/>
          <a:p>
            <a:r>
              <a:rPr lang="fr-FR" sz="2000" dirty="0"/>
              <a:t>Une perte considérable</a:t>
            </a:r>
          </a:p>
        </p:txBody>
      </p:sp>
      <p:sp>
        <p:nvSpPr>
          <p:cNvPr id="179214" name="Rectangle 14"/>
          <p:cNvSpPr>
            <a:spLocks noChangeArrowheads="1"/>
          </p:cNvSpPr>
          <p:nvPr/>
        </p:nvSpPr>
        <p:spPr bwMode="auto">
          <a:xfrm>
            <a:off x="0" y="0"/>
            <a:ext cx="9144000" cy="685800"/>
          </a:xfrm>
          <a:prstGeom prst="rect">
            <a:avLst/>
          </a:prstGeom>
          <a:solidFill>
            <a:srgbClr val="A5907A"/>
          </a:solidFill>
          <a:ln w="9525">
            <a:noFill/>
            <a:miter lim="800000"/>
            <a:headEnd/>
            <a:tailEnd/>
          </a:ln>
        </p:spPr>
        <p:txBody>
          <a:bodyPr anchor="ctr">
            <a:prstTxWarp prst="textNoShape">
              <a:avLst/>
            </a:prstTxWarp>
          </a:bodyPr>
          <a:lstStyle/>
          <a:p>
            <a:pPr algn="ctr" eaLnBrk="1" hangingPunct="1"/>
            <a:r>
              <a:rPr lang="fr-FR" sz="2000" dirty="0" smtClean="0">
                <a:latin typeface="Arial"/>
                <a:cs typeface="Arial"/>
              </a:rPr>
              <a:t>La démarche ethnoarchéologique   </a:t>
            </a:r>
            <a:endParaRPr lang="fr-FR" sz="2000" dirty="0">
              <a:latin typeface="Arial"/>
              <a:cs typeface="Arial"/>
            </a:endParaRPr>
          </a:p>
        </p:txBody>
      </p:sp>
      <p:pic>
        <p:nvPicPr>
          <p:cNvPr id="179215" name="Picture 15" descr="Sans titre-1"/>
          <p:cNvPicPr>
            <a:picLocks noChangeAspect="1" noChangeArrowheads="1"/>
          </p:cNvPicPr>
          <p:nvPr/>
        </p:nvPicPr>
        <p:blipFill>
          <a:blip r:embed="rId5"/>
          <a:srcRect/>
          <a:stretch>
            <a:fillRect/>
          </a:stretch>
        </p:blipFill>
        <p:spPr bwMode="auto">
          <a:xfrm>
            <a:off x="7924800" y="5791200"/>
            <a:ext cx="1066800" cy="1017588"/>
          </a:xfrm>
          <a:prstGeom prst="rect">
            <a:avLst/>
          </a:prstGeom>
          <a:noFill/>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81251" name="Picture 3"/>
          <p:cNvPicPr>
            <a:picLocks noGrp="1" noChangeAspect="1" noChangeArrowheads="1"/>
          </p:cNvPicPr>
          <p:nvPr>
            <p:ph sz="quarter" idx="2"/>
          </p:nvPr>
        </p:nvPicPr>
        <p:blipFill>
          <a:blip r:embed="rId3"/>
          <a:srcRect/>
          <a:stretch>
            <a:fillRect/>
          </a:stretch>
        </p:blipFill>
        <p:spPr>
          <a:xfrm>
            <a:off x="2133600" y="2366963"/>
            <a:ext cx="4876800" cy="4262437"/>
          </a:xfrm>
          <a:ln/>
        </p:spPr>
      </p:pic>
      <p:sp>
        <p:nvSpPr>
          <p:cNvPr id="181254" name="Text Box 6"/>
          <p:cNvSpPr txBox="1">
            <a:spLocks noChangeArrowheads="1"/>
          </p:cNvSpPr>
          <p:nvPr/>
        </p:nvSpPr>
        <p:spPr bwMode="auto">
          <a:xfrm>
            <a:off x="5943600" y="882650"/>
            <a:ext cx="2209800" cy="369332"/>
          </a:xfrm>
          <a:prstGeom prst="rect">
            <a:avLst/>
          </a:prstGeom>
          <a:noFill/>
          <a:ln w="9525">
            <a:noFill/>
            <a:miter lim="800000"/>
            <a:headEnd/>
            <a:tailEnd/>
          </a:ln>
        </p:spPr>
        <p:txBody>
          <a:bodyPr wrap="square">
            <a:prstTxWarp prst="textNoShape">
              <a:avLst/>
            </a:prstTxWarp>
            <a:spAutoFit/>
          </a:bodyPr>
          <a:lstStyle/>
          <a:p>
            <a:pPr>
              <a:spcBef>
                <a:spcPct val="50000"/>
              </a:spcBef>
            </a:pPr>
            <a:r>
              <a:rPr lang="fr-FR" dirty="0"/>
              <a:t>L’ARCHEOLOGUE</a:t>
            </a:r>
          </a:p>
        </p:txBody>
      </p:sp>
      <p:pic>
        <p:nvPicPr>
          <p:cNvPr id="181255" name="Picture 7" descr="Monruz1X"/>
          <p:cNvPicPr>
            <a:picLocks noChangeAspect="1" noChangeArrowheads="1"/>
          </p:cNvPicPr>
          <p:nvPr/>
        </p:nvPicPr>
        <p:blipFill>
          <a:blip r:embed="rId4"/>
          <a:srcRect/>
          <a:stretch>
            <a:fillRect/>
          </a:stretch>
        </p:blipFill>
        <p:spPr bwMode="auto">
          <a:xfrm>
            <a:off x="5867400" y="1354138"/>
            <a:ext cx="3276600" cy="2227262"/>
          </a:xfrm>
          <a:prstGeom prst="rect">
            <a:avLst/>
          </a:prstGeom>
          <a:noFill/>
        </p:spPr>
      </p:pic>
      <p:sp>
        <p:nvSpPr>
          <p:cNvPr id="181257" name="Text Box 9"/>
          <p:cNvSpPr txBox="1">
            <a:spLocks noChangeArrowheads="1"/>
          </p:cNvSpPr>
          <p:nvPr/>
        </p:nvSpPr>
        <p:spPr bwMode="auto">
          <a:xfrm>
            <a:off x="7086600" y="3657600"/>
            <a:ext cx="1929096" cy="646331"/>
          </a:xfrm>
          <a:prstGeom prst="rect">
            <a:avLst/>
          </a:prstGeom>
          <a:noFill/>
          <a:ln w="9525">
            <a:noFill/>
            <a:miter lim="800000"/>
            <a:headEnd/>
            <a:tailEnd/>
          </a:ln>
        </p:spPr>
        <p:txBody>
          <a:bodyPr wrap="none">
            <a:prstTxWarp prst="textNoShape">
              <a:avLst/>
            </a:prstTxWarp>
            <a:spAutoFit/>
          </a:bodyPr>
          <a:lstStyle/>
          <a:p>
            <a:r>
              <a:rPr lang="fr-FR" dirty="0" smtClean="0"/>
              <a:t>FOYER</a:t>
            </a:r>
          </a:p>
          <a:p>
            <a:r>
              <a:rPr lang="fr-FR" dirty="0" smtClean="0"/>
              <a:t> </a:t>
            </a:r>
            <a:r>
              <a:rPr lang="fr-FR" dirty="0"/>
              <a:t>MAGDALENIEN</a:t>
            </a:r>
          </a:p>
        </p:txBody>
      </p:sp>
      <p:sp>
        <p:nvSpPr>
          <p:cNvPr id="181258" name="Text Box 10"/>
          <p:cNvSpPr txBox="1">
            <a:spLocks noChangeArrowheads="1"/>
          </p:cNvSpPr>
          <p:nvPr/>
        </p:nvSpPr>
        <p:spPr bwMode="auto">
          <a:xfrm>
            <a:off x="68263" y="5181600"/>
            <a:ext cx="2598737" cy="369332"/>
          </a:xfrm>
          <a:prstGeom prst="rect">
            <a:avLst/>
          </a:prstGeom>
          <a:solidFill>
            <a:srgbClr val="73352E"/>
          </a:solidFill>
          <a:ln w="9525">
            <a:noFill/>
            <a:miter lim="800000"/>
            <a:headEnd/>
            <a:tailEnd/>
          </a:ln>
        </p:spPr>
        <p:txBody>
          <a:bodyPr wrap="square">
            <a:prstTxWarp prst="textNoShape">
              <a:avLst/>
            </a:prstTxWarp>
            <a:spAutoFit/>
          </a:bodyPr>
          <a:lstStyle/>
          <a:p>
            <a:r>
              <a:rPr lang="fr-FR" sz="1800" dirty="0">
                <a:solidFill>
                  <a:srgbClr val="FFFFFF"/>
                </a:solidFill>
              </a:rPr>
              <a:t>PO : population parente</a:t>
            </a:r>
          </a:p>
        </p:txBody>
      </p:sp>
      <p:sp>
        <p:nvSpPr>
          <p:cNvPr id="181259" name="Text Box 11"/>
          <p:cNvSpPr txBox="1">
            <a:spLocks noChangeArrowheads="1"/>
          </p:cNvSpPr>
          <p:nvPr/>
        </p:nvSpPr>
        <p:spPr bwMode="auto">
          <a:xfrm>
            <a:off x="6400800" y="5257800"/>
            <a:ext cx="2585457" cy="369332"/>
          </a:xfrm>
          <a:prstGeom prst="rect">
            <a:avLst/>
          </a:prstGeom>
          <a:solidFill>
            <a:srgbClr val="73352E"/>
          </a:solidFill>
          <a:ln w="9525">
            <a:noFill/>
            <a:miter lim="800000"/>
            <a:headEnd/>
            <a:tailEnd/>
          </a:ln>
        </p:spPr>
        <p:txBody>
          <a:bodyPr wrap="square">
            <a:prstTxWarp prst="textNoShape">
              <a:avLst/>
            </a:prstTxWarp>
            <a:spAutoFit/>
          </a:bodyPr>
          <a:lstStyle/>
          <a:p>
            <a:r>
              <a:rPr lang="fr-FR" sz="1800" dirty="0">
                <a:solidFill>
                  <a:srgbClr val="FFFFFF"/>
                </a:solidFill>
              </a:rPr>
              <a:t>P3 : population  étudiée</a:t>
            </a:r>
          </a:p>
        </p:txBody>
      </p:sp>
      <p:sp>
        <p:nvSpPr>
          <p:cNvPr id="181260" name="AutoShape 12"/>
          <p:cNvSpPr>
            <a:spLocks noChangeArrowheads="1"/>
          </p:cNvSpPr>
          <p:nvPr/>
        </p:nvSpPr>
        <p:spPr bwMode="auto">
          <a:xfrm flipH="1">
            <a:off x="3810000" y="3962400"/>
            <a:ext cx="1295400" cy="1295400"/>
          </a:xfrm>
          <a:custGeom>
            <a:avLst/>
            <a:gdLst>
              <a:gd name="T0" fmla="*/ 9250 w 21600"/>
              <a:gd name="T1" fmla="*/ 0 h 21600"/>
              <a:gd name="T2" fmla="*/ 3055 w 21600"/>
              <a:gd name="T3" fmla="*/ 21600 h 21600"/>
              <a:gd name="T4" fmla="*/ 9725 w 21600"/>
              <a:gd name="T5" fmla="*/ 8310 h 21600"/>
              <a:gd name="T6" fmla="*/ 15662 w 21600"/>
              <a:gd name="T7" fmla="*/ 14285 h 21600"/>
              <a:gd name="T8" fmla="*/ 21600 w 21600"/>
              <a:gd name="T9" fmla="*/ 8310 h 21600"/>
              <a:gd name="T10" fmla="*/ 17694720 60000 65536"/>
              <a:gd name="T11" fmla="*/ 5898240 60000 65536"/>
              <a:gd name="T12" fmla="*/ 5898240 60000 65536"/>
              <a:gd name="T13" fmla="*/ 5898240 60000 65536"/>
              <a:gd name="T14" fmla="*/ 0 60000 65536"/>
              <a:gd name="T15" fmla="*/ 0 w 21600"/>
              <a:gd name="T16" fmla="*/ 8310 h 21600"/>
              <a:gd name="T17" fmla="*/ 6110 w 21600"/>
              <a:gd name="T18" fmla="*/ 21600 h 21600"/>
            </a:gdLst>
            <a:ahLst/>
            <a:cxnLst>
              <a:cxn ang="T10">
                <a:pos x="T0" y="T1"/>
              </a:cxn>
              <a:cxn ang="T11">
                <a:pos x="T2" y="T3"/>
              </a:cxn>
              <a:cxn ang="T12">
                <a:pos x="T4" y="T5"/>
              </a:cxn>
              <a:cxn ang="T13">
                <a:pos x="T6" y="T7"/>
              </a:cxn>
              <a:cxn ang="T14">
                <a:pos x="T8" y="T9"/>
              </a:cxn>
            </a:cxnLst>
            <a:rect l="T15" t="T16" r="T17" b="T18"/>
            <a:pathLst>
              <a:path w="21600" h="21600">
                <a:moveTo>
                  <a:pt x="15662" y="14285"/>
                </a:moveTo>
                <a:lnTo>
                  <a:pt x="21600" y="8310"/>
                </a:lnTo>
                <a:lnTo>
                  <a:pt x="18630" y="8310"/>
                </a:lnTo>
                <a:cubicBezTo>
                  <a:pt x="18630" y="3721"/>
                  <a:pt x="14430" y="0"/>
                  <a:pt x="9250" y="0"/>
                </a:cubicBezTo>
                <a:cubicBezTo>
                  <a:pt x="4141" y="0"/>
                  <a:pt x="0" y="3799"/>
                  <a:pt x="0" y="8485"/>
                </a:cubicBezTo>
                <a:lnTo>
                  <a:pt x="0" y="21600"/>
                </a:lnTo>
                <a:lnTo>
                  <a:pt x="6110" y="21600"/>
                </a:lnTo>
                <a:lnTo>
                  <a:pt x="6110" y="8310"/>
                </a:lnTo>
                <a:cubicBezTo>
                  <a:pt x="6110" y="6947"/>
                  <a:pt x="7362" y="5842"/>
                  <a:pt x="8907" y="5842"/>
                </a:cubicBezTo>
                <a:lnTo>
                  <a:pt x="9725" y="5842"/>
                </a:lnTo>
                <a:cubicBezTo>
                  <a:pt x="11269" y="5842"/>
                  <a:pt x="12520" y="6947"/>
                  <a:pt x="12520" y="8310"/>
                </a:cubicBezTo>
                <a:lnTo>
                  <a:pt x="9725" y="8310"/>
                </a:lnTo>
                <a:close/>
              </a:path>
            </a:pathLst>
          </a:custGeom>
          <a:solidFill>
            <a:srgbClr val="73352E"/>
          </a:solidFill>
          <a:ln w="9525">
            <a:solidFill>
              <a:schemeClr val="tx1"/>
            </a:solidFill>
            <a:miter lim="800000"/>
            <a:headEnd/>
            <a:tailEnd/>
          </a:ln>
        </p:spPr>
        <p:txBody>
          <a:bodyPr wrap="none" anchor="ctr">
            <a:prstTxWarp prst="textNoShape">
              <a:avLst/>
            </a:prstTxWarp>
          </a:bodyPr>
          <a:lstStyle/>
          <a:p>
            <a:endParaRPr lang="fr-FR"/>
          </a:p>
        </p:txBody>
      </p:sp>
      <p:sp>
        <p:nvSpPr>
          <p:cNvPr id="181261" name="Text Box 13"/>
          <p:cNvSpPr txBox="1">
            <a:spLocks noChangeArrowheads="1"/>
          </p:cNvSpPr>
          <p:nvPr/>
        </p:nvSpPr>
        <p:spPr bwMode="auto">
          <a:xfrm>
            <a:off x="533400" y="1447800"/>
            <a:ext cx="3588417" cy="400110"/>
          </a:xfrm>
          <a:prstGeom prst="rect">
            <a:avLst/>
          </a:prstGeom>
          <a:noFill/>
          <a:ln w="9525">
            <a:noFill/>
            <a:miter lim="800000"/>
            <a:headEnd/>
            <a:tailEnd/>
          </a:ln>
        </p:spPr>
        <p:txBody>
          <a:bodyPr wrap="none">
            <a:prstTxWarp prst="textNoShape">
              <a:avLst/>
            </a:prstTxWarp>
            <a:spAutoFit/>
          </a:bodyPr>
          <a:lstStyle/>
          <a:p>
            <a:r>
              <a:rPr lang="fr-FR" sz="2000" dirty="0"/>
              <a:t>Des incertitudes d’interprétation</a:t>
            </a:r>
          </a:p>
        </p:txBody>
      </p:sp>
      <p:sp>
        <p:nvSpPr>
          <p:cNvPr id="181262" name="Rectangle 14"/>
          <p:cNvSpPr>
            <a:spLocks noChangeArrowheads="1"/>
          </p:cNvSpPr>
          <p:nvPr/>
        </p:nvSpPr>
        <p:spPr bwMode="auto">
          <a:xfrm>
            <a:off x="0" y="0"/>
            <a:ext cx="9144000" cy="685800"/>
          </a:xfrm>
          <a:prstGeom prst="rect">
            <a:avLst/>
          </a:prstGeom>
          <a:solidFill>
            <a:srgbClr val="A5907A"/>
          </a:solidFill>
          <a:ln w="9525">
            <a:noFill/>
            <a:miter lim="800000"/>
            <a:headEnd/>
            <a:tailEnd/>
          </a:ln>
        </p:spPr>
        <p:txBody>
          <a:bodyPr anchor="ctr">
            <a:prstTxWarp prst="textNoShape">
              <a:avLst/>
            </a:prstTxWarp>
          </a:bodyPr>
          <a:lstStyle/>
          <a:p>
            <a:pPr algn="ctr" eaLnBrk="1" hangingPunct="1"/>
            <a:r>
              <a:rPr lang="fr-FR" sz="2000" dirty="0" smtClean="0">
                <a:solidFill>
                  <a:srgbClr val="000000"/>
                </a:solidFill>
                <a:latin typeface="Arial"/>
                <a:cs typeface="Arial"/>
              </a:rPr>
              <a:t>La démarche archéologique   </a:t>
            </a:r>
            <a:endParaRPr lang="fr-FR" sz="2000" dirty="0">
              <a:solidFill>
                <a:srgbClr val="000000"/>
              </a:solidFill>
              <a:latin typeface="Arial"/>
              <a:cs typeface="Arial"/>
            </a:endParaRPr>
          </a:p>
        </p:txBody>
      </p:sp>
      <p:pic>
        <p:nvPicPr>
          <p:cNvPr id="181263" name="Picture 15" descr="champréveyresX"/>
          <p:cNvPicPr>
            <a:picLocks noChangeAspect="1" noChangeArrowheads="1"/>
          </p:cNvPicPr>
          <p:nvPr/>
        </p:nvPicPr>
        <p:blipFill>
          <a:blip r:embed="rId5"/>
          <a:srcRect/>
          <a:stretch>
            <a:fillRect/>
          </a:stretch>
        </p:blipFill>
        <p:spPr bwMode="auto">
          <a:xfrm>
            <a:off x="76200" y="5618163"/>
            <a:ext cx="1524000" cy="11826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89442" name="Picture 2"/>
          <p:cNvPicPr>
            <a:picLocks noGrp="1" noChangeAspect="1" noChangeArrowheads="1"/>
          </p:cNvPicPr>
          <p:nvPr>
            <p:ph sz="quarter" idx="2"/>
          </p:nvPr>
        </p:nvPicPr>
        <p:blipFill>
          <a:blip r:embed="rId3"/>
          <a:srcRect/>
          <a:stretch>
            <a:fillRect/>
          </a:stretch>
        </p:blipFill>
        <p:spPr>
          <a:xfrm>
            <a:off x="2133600" y="2366963"/>
            <a:ext cx="4876800" cy="4262437"/>
          </a:xfrm>
          <a:ln/>
        </p:spPr>
      </p:pic>
      <p:pic>
        <p:nvPicPr>
          <p:cNvPr id="189443" name="Picture 3" descr="San1X"/>
          <p:cNvPicPr>
            <a:picLocks noChangeAspect="1" noChangeArrowheads="1"/>
          </p:cNvPicPr>
          <p:nvPr/>
        </p:nvPicPr>
        <p:blipFill>
          <a:blip r:embed="rId4"/>
          <a:srcRect/>
          <a:stretch>
            <a:fillRect/>
          </a:stretch>
        </p:blipFill>
        <p:spPr bwMode="auto">
          <a:xfrm>
            <a:off x="0" y="3581400"/>
            <a:ext cx="2819400" cy="2032000"/>
          </a:xfrm>
          <a:prstGeom prst="rect">
            <a:avLst/>
          </a:prstGeom>
          <a:noFill/>
        </p:spPr>
      </p:pic>
      <p:sp>
        <p:nvSpPr>
          <p:cNvPr id="189444" name="Text Box 4"/>
          <p:cNvSpPr txBox="1">
            <a:spLocks noChangeArrowheads="1"/>
          </p:cNvSpPr>
          <p:nvPr/>
        </p:nvSpPr>
        <p:spPr bwMode="auto">
          <a:xfrm>
            <a:off x="0" y="2971800"/>
            <a:ext cx="2057400" cy="369332"/>
          </a:xfrm>
          <a:prstGeom prst="rect">
            <a:avLst/>
          </a:prstGeom>
          <a:noFill/>
          <a:ln w="9525">
            <a:noFill/>
            <a:miter lim="800000"/>
            <a:headEnd/>
            <a:tailEnd/>
          </a:ln>
        </p:spPr>
        <p:txBody>
          <a:bodyPr>
            <a:prstTxWarp prst="textNoShape">
              <a:avLst/>
            </a:prstTxWarp>
            <a:spAutoFit/>
          </a:bodyPr>
          <a:lstStyle/>
          <a:p>
            <a:pPr>
              <a:spcBef>
                <a:spcPct val="50000"/>
              </a:spcBef>
            </a:pPr>
            <a:r>
              <a:rPr lang="fr-FR" dirty="0"/>
              <a:t>L’ETHNOLOGUE</a:t>
            </a:r>
          </a:p>
        </p:txBody>
      </p:sp>
      <p:sp>
        <p:nvSpPr>
          <p:cNvPr id="189445" name="Text Box 5"/>
          <p:cNvSpPr txBox="1">
            <a:spLocks noChangeArrowheads="1"/>
          </p:cNvSpPr>
          <p:nvPr/>
        </p:nvSpPr>
        <p:spPr bwMode="auto">
          <a:xfrm>
            <a:off x="7010400" y="2971800"/>
            <a:ext cx="2133600" cy="369332"/>
          </a:xfrm>
          <a:prstGeom prst="rect">
            <a:avLst/>
          </a:prstGeom>
          <a:noFill/>
          <a:ln w="9525">
            <a:noFill/>
            <a:miter lim="800000"/>
            <a:headEnd/>
            <a:tailEnd/>
          </a:ln>
        </p:spPr>
        <p:txBody>
          <a:bodyPr wrap="square">
            <a:prstTxWarp prst="textNoShape">
              <a:avLst/>
            </a:prstTxWarp>
            <a:spAutoFit/>
          </a:bodyPr>
          <a:lstStyle/>
          <a:p>
            <a:pPr>
              <a:spcBef>
                <a:spcPct val="50000"/>
              </a:spcBef>
            </a:pPr>
            <a:r>
              <a:rPr lang="fr-FR" dirty="0"/>
              <a:t>L’ARCHEOLOGUE</a:t>
            </a:r>
          </a:p>
        </p:txBody>
      </p:sp>
      <p:pic>
        <p:nvPicPr>
          <p:cNvPr id="189446" name="Picture 6" descr="Monruz1X"/>
          <p:cNvPicPr>
            <a:picLocks noChangeAspect="1" noChangeArrowheads="1"/>
          </p:cNvPicPr>
          <p:nvPr/>
        </p:nvPicPr>
        <p:blipFill>
          <a:blip r:embed="rId5"/>
          <a:srcRect/>
          <a:stretch>
            <a:fillRect/>
          </a:stretch>
        </p:blipFill>
        <p:spPr bwMode="auto">
          <a:xfrm>
            <a:off x="6172200" y="3546475"/>
            <a:ext cx="2971800" cy="2022475"/>
          </a:xfrm>
          <a:prstGeom prst="rect">
            <a:avLst/>
          </a:prstGeom>
          <a:noFill/>
        </p:spPr>
      </p:pic>
      <p:pic>
        <p:nvPicPr>
          <p:cNvPr id="189450" name="Picture 10" descr="ModèleX"/>
          <p:cNvPicPr>
            <a:picLocks noChangeAspect="1" noChangeArrowheads="1"/>
          </p:cNvPicPr>
          <p:nvPr/>
        </p:nvPicPr>
        <p:blipFill>
          <a:blip r:embed="rId6"/>
          <a:srcRect/>
          <a:stretch>
            <a:fillRect/>
          </a:stretch>
        </p:blipFill>
        <p:spPr bwMode="auto">
          <a:xfrm>
            <a:off x="3200400" y="0"/>
            <a:ext cx="2667000" cy="2287588"/>
          </a:xfrm>
          <a:prstGeom prst="rect">
            <a:avLst/>
          </a:prstGeom>
          <a:noFill/>
        </p:spPr>
      </p:pic>
      <p:sp>
        <p:nvSpPr>
          <p:cNvPr id="189451" name="Text Box 11"/>
          <p:cNvSpPr txBox="1">
            <a:spLocks noChangeArrowheads="1"/>
          </p:cNvSpPr>
          <p:nvPr/>
        </p:nvSpPr>
        <p:spPr bwMode="auto">
          <a:xfrm>
            <a:off x="2133600" y="1752600"/>
            <a:ext cx="4876800" cy="369332"/>
          </a:xfrm>
          <a:prstGeom prst="rect">
            <a:avLst/>
          </a:prstGeom>
          <a:solidFill>
            <a:srgbClr val="73352E">
              <a:alpha val="75999"/>
            </a:srgbClr>
          </a:solidFill>
          <a:ln w="9525">
            <a:noFill/>
            <a:miter lim="800000"/>
            <a:headEnd/>
            <a:tailEnd/>
          </a:ln>
        </p:spPr>
        <p:txBody>
          <a:bodyPr>
            <a:prstTxWarp prst="textNoShape">
              <a:avLst/>
            </a:prstTxWarp>
            <a:spAutoFit/>
          </a:bodyPr>
          <a:lstStyle/>
          <a:p>
            <a:pPr algn="ctr"/>
            <a:r>
              <a:rPr lang="fr-FR" dirty="0">
                <a:solidFill>
                  <a:schemeClr val="bg1"/>
                </a:solidFill>
              </a:rPr>
              <a:t>CONSTRUIRE DES MODELES</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0" y="0"/>
            <a:ext cx="9144000" cy="762000"/>
          </a:xfrm>
          <a:solidFill>
            <a:srgbClr val="A5907A"/>
          </a:solidFill>
        </p:spPr>
        <p:txBody>
          <a:bodyPr>
            <a:normAutofit/>
          </a:bodyPr>
          <a:lstStyle/>
          <a:p>
            <a:r>
              <a:rPr lang="fr-FR" sz="2000" dirty="0">
                <a:solidFill>
                  <a:srgbClr val="000000"/>
                </a:solidFill>
                <a:latin typeface="Arial"/>
                <a:cs typeface="Arial"/>
              </a:rPr>
              <a:t>La recherche des causes actuelles permet de comprendre le passé</a:t>
            </a:r>
          </a:p>
        </p:txBody>
      </p:sp>
      <p:pic>
        <p:nvPicPr>
          <p:cNvPr id="3076" name="Picture 4"/>
          <p:cNvPicPr>
            <a:picLocks noGrp="1" noChangeAspect="1" noChangeArrowheads="1"/>
          </p:cNvPicPr>
          <p:nvPr>
            <p:ph sz="half" idx="1"/>
          </p:nvPr>
        </p:nvPicPr>
        <p:blipFill>
          <a:blip r:embed="rId3"/>
          <a:srcRect/>
          <a:stretch>
            <a:fillRect/>
          </a:stretch>
        </p:blipFill>
        <p:spPr>
          <a:xfrm>
            <a:off x="0" y="1066800"/>
            <a:ext cx="3590925" cy="4267200"/>
          </a:xfrm>
        </p:spPr>
      </p:pic>
      <p:pic>
        <p:nvPicPr>
          <p:cNvPr id="3078" name="Picture 6"/>
          <p:cNvPicPr>
            <a:picLocks noChangeAspect="1" noChangeArrowheads="1"/>
          </p:cNvPicPr>
          <p:nvPr/>
        </p:nvPicPr>
        <p:blipFill>
          <a:blip r:embed="rId4"/>
          <a:srcRect/>
          <a:stretch>
            <a:fillRect/>
          </a:stretch>
        </p:blipFill>
        <p:spPr bwMode="auto">
          <a:xfrm>
            <a:off x="3581400" y="3249613"/>
            <a:ext cx="5562600" cy="3608387"/>
          </a:xfrm>
          <a:prstGeom prst="rect">
            <a:avLst/>
          </a:prstGeom>
          <a:noFill/>
          <a:ln w="9525">
            <a:noFill/>
            <a:miter lim="800000"/>
            <a:headEnd/>
            <a:tailEnd/>
          </a:ln>
          <a:effectLst/>
        </p:spPr>
      </p:pic>
      <p:sp>
        <p:nvSpPr>
          <p:cNvPr id="3082" name="Text Box 10"/>
          <p:cNvSpPr txBox="1">
            <a:spLocks noChangeArrowheads="1"/>
          </p:cNvSpPr>
          <p:nvPr/>
        </p:nvSpPr>
        <p:spPr bwMode="auto">
          <a:xfrm>
            <a:off x="3657600" y="1219200"/>
            <a:ext cx="5257800" cy="1993900"/>
          </a:xfrm>
          <a:prstGeom prst="rect">
            <a:avLst/>
          </a:prstGeom>
          <a:noFill/>
          <a:ln w="9525">
            <a:noFill/>
            <a:miter lim="800000"/>
            <a:headEnd/>
            <a:tailEnd/>
          </a:ln>
        </p:spPr>
        <p:txBody>
          <a:bodyPr>
            <a:prstTxWarp prst="textNoShape">
              <a:avLst/>
            </a:prstTxWarp>
            <a:spAutoFit/>
          </a:bodyPr>
          <a:lstStyle/>
          <a:p>
            <a:pPr algn="just">
              <a:spcAft>
                <a:spcPts val="600"/>
              </a:spcAft>
            </a:pPr>
            <a:r>
              <a:rPr lang="en-GB" dirty="0"/>
              <a:t>LYELL 1830 : </a:t>
            </a:r>
            <a:r>
              <a:rPr lang="en-GB" i="1" dirty="0"/>
              <a:t>Principles of geology : being an attempt to explain the former changes of the earth's surface by reference to causes now in operation</a:t>
            </a:r>
            <a:endParaRPr lang="fr-FR" i="1" dirty="0"/>
          </a:p>
        </p:txBody>
      </p:sp>
      <p:pic>
        <p:nvPicPr>
          <p:cNvPr id="3084" name="Picture 12" descr="Agassiz"/>
          <p:cNvPicPr>
            <a:picLocks noChangeAspect="1" noChangeArrowheads="1"/>
          </p:cNvPicPr>
          <p:nvPr/>
        </p:nvPicPr>
        <p:blipFill>
          <a:blip r:embed="rId5"/>
          <a:srcRect/>
          <a:stretch>
            <a:fillRect/>
          </a:stretch>
        </p:blipFill>
        <p:spPr bwMode="auto">
          <a:xfrm>
            <a:off x="3213100" y="4662488"/>
            <a:ext cx="1816100" cy="2195512"/>
          </a:xfrm>
          <a:prstGeom prst="rect">
            <a:avLst/>
          </a:prstGeom>
          <a:noFill/>
        </p:spPr>
      </p:pic>
      <p:sp>
        <p:nvSpPr>
          <p:cNvPr id="3085" name="Text Box 13"/>
          <p:cNvSpPr txBox="1">
            <a:spLocks noChangeArrowheads="1"/>
          </p:cNvSpPr>
          <p:nvPr/>
        </p:nvSpPr>
        <p:spPr bwMode="auto">
          <a:xfrm>
            <a:off x="1752600" y="6448425"/>
            <a:ext cx="1285875" cy="396875"/>
          </a:xfrm>
          <a:prstGeom prst="rect">
            <a:avLst/>
          </a:prstGeom>
          <a:noFill/>
          <a:ln w="9525">
            <a:noFill/>
            <a:miter lim="800000"/>
            <a:headEnd/>
            <a:tailEnd/>
          </a:ln>
        </p:spPr>
        <p:txBody>
          <a:bodyPr wrap="none">
            <a:prstTxWarp prst="textNoShape">
              <a:avLst/>
            </a:prstTxWarp>
            <a:spAutoFit/>
          </a:bodyPr>
          <a:lstStyle/>
          <a:p>
            <a:r>
              <a:rPr lang="fr-FR" sz="2000"/>
              <a:t>AGASSIZ</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57026" name="Rectangle 2"/>
          <p:cNvSpPr>
            <a:spLocks noGrp="1" noChangeArrowheads="1"/>
          </p:cNvSpPr>
          <p:nvPr>
            <p:ph type="title"/>
          </p:nvPr>
        </p:nvSpPr>
        <p:spPr>
          <a:xfrm>
            <a:off x="0" y="0"/>
            <a:ext cx="9144000" cy="762000"/>
          </a:xfrm>
          <a:solidFill>
            <a:srgbClr val="A5907A"/>
          </a:solidFill>
        </p:spPr>
        <p:txBody>
          <a:bodyPr>
            <a:normAutofit/>
          </a:bodyPr>
          <a:lstStyle/>
          <a:p>
            <a:r>
              <a:rPr lang="fr-FR" sz="2000" dirty="0">
                <a:solidFill>
                  <a:srgbClr val="000000"/>
                </a:solidFill>
                <a:latin typeface="Arial"/>
                <a:cs typeface="Arial"/>
              </a:rPr>
              <a:t>L’ethnologie permet de comprendre le passé</a:t>
            </a:r>
          </a:p>
        </p:txBody>
      </p:sp>
      <p:pic>
        <p:nvPicPr>
          <p:cNvPr id="257029" name="Picture 5"/>
          <p:cNvPicPr>
            <a:picLocks noChangeAspect="1" noChangeArrowheads="1"/>
          </p:cNvPicPr>
          <p:nvPr/>
        </p:nvPicPr>
        <p:blipFill>
          <a:blip r:embed="rId3"/>
          <a:srcRect/>
          <a:stretch>
            <a:fillRect/>
          </a:stretch>
        </p:blipFill>
        <p:spPr bwMode="auto">
          <a:xfrm flipH="1">
            <a:off x="0" y="990600"/>
            <a:ext cx="4176713" cy="5257800"/>
          </a:xfrm>
          <a:prstGeom prst="rect">
            <a:avLst/>
          </a:prstGeom>
          <a:noFill/>
        </p:spPr>
      </p:pic>
      <p:pic>
        <p:nvPicPr>
          <p:cNvPr id="257030" name="Picture 6"/>
          <p:cNvPicPr>
            <a:picLocks noGrp="1" noChangeAspect="1" noChangeArrowheads="1"/>
          </p:cNvPicPr>
          <p:nvPr/>
        </p:nvPicPr>
        <p:blipFill>
          <a:blip r:embed="rId4"/>
          <a:srcRect/>
          <a:stretch>
            <a:fillRect/>
          </a:stretch>
        </p:blipFill>
        <p:spPr bwMode="auto">
          <a:xfrm>
            <a:off x="4191000" y="2971800"/>
            <a:ext cx="2214563" cy="3886200"/>
          </a:xfrm>
          <a:prstGeom prst="rect">
            <a:avLst/>
          </a:prstGeom>
          <a:noFill/>
          <a:ln w="9525">
            <a:noFill/>
            <a:miter lim="800000"/>
            <a:headEnd/>
            <a:tailEnd/>
          </a:ln>
          <a:effectLst/>
        </p:spPr>
      </p:pic>
      <p:pic>
        <p:nvPicPr>
          <p:cNvPr id="257031" name="Picture 7"/>
          <p:cNvPicPr>
            <a:picLocks noChangeAspect="1" noChangeArrowheads="1"/>
          </p:cNvPicPr>
          <p:nvPr/>
        </p:nvPicPr>
        <p:blipFill>
          <a:blip r:embed="rId5"/>
          <a:srcRect/>
          <a:stretch>
            <a:fillRect/>
          </a:stretch>
        </p:blipFill>
        <p:spPr bwMode="auto">
          <a:xfrm flipH="1">
            <a:off x="6342063" y="2971800"/>
            <a:ext cx="2801937" cy="3886200"/>
          </a:xfrm>
          <a:prstGeom prst="rect">
            <a:avLst/>
          </a:prstGeom>
          <a:noFill/>
          <a:ln w="9525">
            <a:noFill/>
            <a:miter lim="800000"/>
            <a:headEnd/>
            <a:tailEnd/>
          </a:ln>
          <a:effectLst/>
        </p:spPr>
      </p:pic>
      <p:sp>
        <p:nvSpPr>
          <p:cNvPr id="257033" name="Text Box 9"/>
          <p:cNvSpPr txBox="1">
            <a:spLocks noChangeArrowheads="1"/>
          </p:cNvSpPr>
          <p:nvPr/>
        </p:nvSpPr>
        <p:spPr bwMode="auto">
          <a:xfrm>
            <a:off x="4343400" y="1066800"/>
            <a:ext cx="4800600" cy="1808163"/>
          </a:xfrm>
          <a:prstGeom prst="rect">
            <a:avLst/>
          </a:prstGeom>
          <a:noFill/>
          <a:ln w="9525">
            <a:noFill/>
            <a:miter lim="800000"/>
            <a:headEnd/>
            <a:tailEnd/>
          </a:ln>
        </p:spPr>
        <p:txBody>
          <a:bodyPr>
            <a:prstTxWarp prst="textNoShape">
              <a:avLst/>
            </a:prstTxWarp>
            <a:spAutoFit/>
          </a:bodyPr>
          <a:lstStyle/>
          <a:p>
            <a:pPr eaLnBrk="1" hangingPunct="1">
              <a:lnSpc>
                <a:spcPct val="90000"/>
              </a:lnSpc>
              <a:spcBef>
                <a:spcPct val="20000"/>
              </a:spcBef>
            </a:pPr>
            <a:r>
              <a:rPr lang="fr-FR"/>
              <a:t>LUBBOCK 1865 : </a:t>
            </a:r>
          </a:p>
          <a:p>
            <a:pPr eaLnBrk="1" hangingPunct="1">
              <a:lnSpc>
                <a:spcPct val="90000"/>
              </a:lnSpc>
              <a:spcBef>
                <a:spcPct val="20000"/>
              </a:spcBef>
            </a:pPr>
            <a:r>
              <a:rPr lang="fr-FR" i="1"/>
              <a:t>Pre-historic times as illustrated bey ancient remains and the manners and custom of Moderne savages</a:t>
            </a:r>
            <a:endParaRPr lang="fr-F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6867" name="Rectangle 3"/>
          <p:cNvSpPr>
            <a:spLocks noGrp="1" noChangeArrowheads="1"/>
          </p:cNvSpPr>
          <p:nvPr>
            <p:ph type="body" idx="1"/>
          </p:nvPr>
        </p:nvSpPr>
        <p:spPr>
          <a:xfrm>
            <a:off x="0" y="2819400"/>
            <a:ext cx="9144000" cy="3886200"/>
          </a:xfrm>
          <a:solidFill>
            <a:srgbClr val="A5907A"/>
          </a:solidFill>
        </p:spPr>
        <p:txBody>
          <a:bodyPr>
            <a:normAutofit/>
          </a:bodyPr>
          <a:lstStyle/>
          <a:p>
            <a:r>
              <a:rPr lang="fr-FR" sz="2400" dirty="0">
                <a:solidFill>
                  <a:srgbClr val="000000"/>
                </a:solidFill>
                <a:latin typeface="Arial" pitchFamily="-65" charset="0"/>
              </a:rPr>
              <a:t>Si Pi</a:t>
            </a:r>
            <a:r>
              <a:rPr lang="fr-FR" sz="2400" dirty="0">
                <a:latin typeface="Arial" pitchFamily="-65" charset="0"/>
              </a:rPr>
              <a:t> 		« Propriétés » </a:t>
            </a:r>
          </a:p>
          <a:p>
            <a:r>
              <a:rPr lang="fr-FR" sz="2400" dirty="0">
                <a:solidFill>
                  <a:srgbClr val="000000"/>
                </a:solidFill>
                <a:latin typeface="Arial" pitchFamily="-65" charset="0"/>
              </a:rPr>
              <a:t>alors </a:t>
            </a:r>
            <a:r>
              <a:rPr lang="fr-FR" sz="2400" dirty="0" err="1">
                <a:solidFill>
                  <a:srgbClr val="000000"/>
                </a:solidFill>
                <a:latin typeface="Arial" pitchFamily="-65" charset="0"/>
              </a:rPr>
              <a:t>Pi+i</a:t>
            </a:r>
            <a:r>
              <a:rPr lang="fr-FR" sz="2400" dirty="0">
                <a:latin typeface="Arial" pitchFamily="-65" charset="0"/>
              </a:rPr>
              <a:t> 	« Propriétés et attributs »</a:t>
            </a:r>
          </a:p>
          <a:p>
            <a:pPr>
              <a:buFontTx/>
              <a:buNone/>
            </a:pPr>
            <a:endParaRPr lang="fr-FR" sz="2400" dirty="0">
              <a:latin typeface="Arial" pitchFamily="-65" charset="0"/>
            </a:endParaRPr>
          </a:p>
          <a:p>
            <a:pPr>
              <a:buFontTx/>
              <a:buNone/>
            </a:pPr>
            <a:r>
              <a:rPr lang="fr-FR" sz="2400" dirty="0">
                <a:solidFill>
                  <a:srgbClr val="000000"/>
                </a:solidFill>
                <a:latin typeface="Arial" pitchFamily="-65" charset="0"/>
              </a:rPr>
              <a:t>Constat de </a:t>
            </a:r>
            <a:r>
              <a:rPr lang="fr-FR" sz="2400" dirty="0" smtClean="0">
                <a:solidFill>
                  <a:srgbClr val="000000"/>
                </a:solidFill>
                <a:latin typeface="Arial" pitchFamily="-65" charset="0"/>
              </a:rPr>
              <a:t>ressemblance (hypothèse d’identité) </a:t>
            </a:r>
            <a:r>
              <a:rPr lang="fr-FR" sz="2400" dirty="0">
                <a:solidFill>
                  <a:srgbClr val="000000"/>
                </a:solidFill>
                <a:latin typeface="Arial" pitchFamily="-65" charset="0"/>
              </a:rPr>
              <a:t>:</a:t>
            </a:r>
            <a:endParaRPr lang="fr-FR" sz="2400" dirty="0">
              <a:latin typeface="Arial" pitchFamily="-65" charset="0"/>
            </a:endParaRPr>
          </a:p>
          <a:p>
            <a:pPr>
              <a:buFontTx/>
              <a:buNone/>
            </a:pPr>
            <a:r>
              <a:rPr lang="fr-FR" sz="2400" dirty="0">
                <a:latin typeface="Arial" pitchFamily="-65" charset="0"/>
              </a:rPr>
              <a:t>	</a:t>
            </a:r>
            <a:r>
              <a:rPr lang="fr-FR" sz="2400" dirty="0">
                <a:solidFill>
                  <a:srgbClr val="000000"/>
                </a:solidFill>
                <a:latin typeface="Arial" pitchFamily="-65" charset="0"/>
              </a:rPr>
              <a:t>Si </a:t>
            </a:r>
            <a:r>
              <a:rPr lang="fr-FR" sz="2400" dirty="0" err="1">
                <a:solidFill>
                  <a:srgbClr val="000000"/>
                </a:solidFill>
                <a:latin typeface="Arial" pitchFamily="-65" charset="0"/>
              </a:rPr>
              <a:t>Oi</a:t>
            </a:r>
            <a:r>
              <a:rPr lang="fr-FR" sz="2400" dirty="0">
                <a:solidFill>
                  <a:srgbClr val="000000"/>
                </a:solidFill>
                <a:latin typeface="Arial" pitchFamily="-65" charset="0"/>
              </a:rPr>
              <a:t> ressemble à </a:t>
            </a:r>
            <a:r>
              <a:rPr lang="fr-FR" sz="2400" dirty="0" err="1" smtClean="0">
                <a:solidFill>
                  <a:srgbClr val="000000"/>
                </a:solidFill>
                <a:latin typeface="Arial" pitchFamily="-65" charset="0"/>
              </a:rPr>
              <a:t>Oj</a:t>
            </a:r>
            <a:r>
              <a:rPr lang="fr-FR" sz="2400" dirty="0" smtClean="0">
                <a:solidFill>
                  <a:srgbClr val="000000"/>
                </a:solidFill>
                <a:latin typeface="Arial" pitchFamily="-65" charset="0"/>
              </a:rPr>
              <a:t> (propriétés)</a:t>
            </a:r>
            <a:endParaRPr lang="fr-FR" sz="2400" dirty="0" smtClean="0">
              <a:latin typeface="Arial" pitchFamily="-65" charset="0"/>
            </a:endParaRPr>
          </a:p>
          <a:p>
            <a:pPr>
              <a:buFontTx/>
              <a:buNone/>
            </a:pPr>
            <a:r>
              <a:rPr lang="fr-FR" sz="2400" dirty="0" err="1">
                <a:solidFill>
                  <a:srgbClr val="000000"/>
                </a:solidFill>
                <a:latin typeface="Arial" pitchFamily="-65" charset="0"/>
              </a:rPr>
              <a:t>Rétrodiction</a:t>
            </a:r>
            <a:r>
              <a:rPr lang="fr-FR" sz="2400" dirty="0">
                <a:solidFill>
                  <a:srgbClr val="000000"/>
                </a:solidFill>
                <a:latin typeface="Arial" pitchFamily="-65" charset="0"/>
              </a:rPr>
              <a:t> :</a:t>
            </a:r>
          </a:p>
          <a:p>
            <a:pPr>
              <a:buFontTx/>
              <a:buNone/>
            </a:pPr>
            <a:r>
              <a:rPr lang="fr-FR" sz="2400" dirty="0">
                <a:latin typeface="Arial" pitchFamily="-65" charset="0"/>
              </a:rPr>
              <a:t>	</a:t>
            </a:r>
            <a:r>
              <a:rPr lang="fr-FR" sz="2400" dirty="0">
                <a:solidFill>
                  <a:srgbClr val="000000"/>
                </a:solidFill>
                <a:latin typeface="Arial" pitchFamily="-65" charset="0"/>
              </a:rPr>
              <a:t>Si </a:t>
            </a:r>
            <a:r>
              <a:rPr lang="fr-FR" sz="2400" dirty="0" err="1">
                <a:solidFill>
                  <a:srgbClr val="000000"/>
                </a:solidFill>
                <a:latin typeface="Arial" pitchFamily="-65" charset="0"/>
              </a:rPr>
              <a:t>Oj</a:t>
            </a:r>
            <a:r>
              <a:rPr lang="fr-FR" sz="2400" dirty="0">
                <a:solidFill>
                  <a:srgbClr val="000000"/>
                </a:solidFill>
                <a:latin typeface="Arial" pitchFamily="-65" charset="0"/>
              </a:rPr>
              <a:t> présente tel attribut L, T ou F</a:t>
            </a:r>
          </a:p>
          <a:p>
            <a:pPr>
              <a:buFontTx/>
              <a:buNone/>
            </a:pPr>
            <a:r>
              <a:rPr lang="fr-FR" sz="2400" dirty="0">
                <a:solidFill>
                  <a:srgbClr val="000000"/>
                </a:solidFill>
                <a:latin typeface="Arial" pitchFamily="-65" charset="0"/>
              </a:rPr>
              <a:t>	Alors </a:t>
            </a:r>
            <a:r>
              <a:rPr lang="fr-FR" sz="2400" dirty="0" err="1" smtClean="0">
                <a:solidFill>
                  <a:srgbClr val="000000"/>
                </a:solidFill>
                <a:latin typeface="Arial" pitchFamily="-65" charset="0"/>
              </a:rPr>
              <a:t>Oi</a:t>
            </a:r>
            <a:r>
              <a:rPr lang="fr-FR" sz="2400" dirty="0" smtClean="0">
                <a:solidFill>
                  <a:srgbClr val="000000"/>
                </a:solidFill>
                <a:latin typeface="Arial" pitchFamily="-65" charset="0"/>
              </a:rPr>
              <a:t> </a:t>
            </a:r>
            <a:r>
              <a:rPr lang="fr-FR" sz="2400" dirty="0">
                <a:solidFill>
                  <a:srgbClr val="000000"/>
                </a:solidFill>
                <a:latin typeface="Arial" pitchFamily="-65" charset="0"/>
              </a:rPr>
              <a:t>possède (sans) doute) le même attribut</a:t>
            </a:r>
            <a:endParaRPr lang="fr-FR" sz="2400" dirty="0">
              <a:latin typeface="Chicago" charset="0"/>
            </a:endParaRPr>
          </a:p>
        </p:txBody>
      </p:sp>
      <p:pic>
        <p:nvPicPr>
          <p:cNvPr id="4" name="Picture 7" descr="Rétrodiction"/>
          <p:cNvPicPr>
            <a:picLocks noChangeAspect="1" noChangeArrowheads="1"/>
          </p:cNvPicPr>
          <p:nvPr/>
        </p:nvPicPr>
        <p:blipFill>
          <a:blip r:embed="rId3"/>
          <a:srcRect/>
          <a:stretch>
            <a:fillRect/>
          </a:stretch>
        </p:blipFill>
        <p:spPr bwMode="auto">
          <a:xfrm>
            <a:off x="4572000" y="39423"/>
            <a:ext cx="4419600" cy="3237177"/>
          </a:xfrm>
          <a:prstGeom prst="rect">
            <a:avLst/>
          </a:prstGeom>
          <a:noFill/>
        </p:spPr>
      </p:pic>
      <p:sp>
        <p:nvSpPr>
          <p:cNvPr id="5" name="ZoneTexte 4"/>
          <p:cNvSpPr txBox="1"/>
          <p:nvPr/>
        </p:nvSpPr>
        <p:spPr>
          <a:xfrm>
            <a:off x="4800600" y="2588567"/>
            <a:ext cx="492443" cy="461665"/>
          </a:xfrm>
          <a:prstGeom prst="rect">
            <a:avLst/>
          </a:prstGeom>
          <a:noFill/>
        </p:spPr>
        <p:txBody>
          <a:bodyPr wrap="none" rtlCol="0">
            <a:spAutoFit/>
          </a:bodyPr>
          <a:lstStyle/>
          <a:p>
            <a:r>
              <a:rPr lang="fr-FR" sz="2400" dirty="0" err="1" smtClean="0">
                <a:solidFill>
                  <a:srgbClr val="FF0000"/>
                </a:solidFill>
              </a:rPr>
              <a:t>Oi</a:t>
            </a:r>
            <a:endParaRPr lang="fr-FR" sz="2400" dirty="0">
              <a:solidFill>
                <a:srgbClr val="FF0000"/>
              </a:solidFill>
            </a:endParaRPr>
          </a:p>
        </p:txBody>
      </p:sp>
      <p:sp>
        <p:nvSpPr>
          <p:cNvPr id="6" name="ZoneTexte 5"/>
          <p:cNvSpPr txBox="1"/>
          <p:nvPr/>
        </p:nvSpPr>
        <p:spPr>
          <a:xfrm>
            <a:off x="7194447" y="2586335"/>
            <a:ext cx="492443" cy="461665"/>
          </a:xfrm>
          <a:prstGeom prst="rect">
            <a:avLst/>
          </a:prstGeom>
          <a:noFill/>
        </p:spPr>
        <p:txBody>
          <a:bodyPr wrap="none" rtlCol="0">
            <a:spAutoFit/>
          </a:bodyPr>
          <a:lstStyle/>
          <a:p>
            <a:r>
              <a:rPr lang="fr-FR" sz="2400" dirty="0" err="1" smtClean="0">
                <a:solidFill>
                  <a:srgbClr val="FF0000"/>
                </a:solidFill>
              </a:rPr>
              <a:t>Oj</a:t>
            </a:r>
            <a:endParaRPr lang="fr-FR" sz="2400" dirty="0">
              <a:solidFill>
                <a:srgbClr val="FF0000"/>
              </a:solidFill>
            </a:endParaRPr>
          </a:p>
        </p:txBody>
      </p:sp>
      <p:sp>
        <p:nvSpPr>
          <p:cNvPr id="7" name="ZoneTexte 6"/>
          <p:cNvSpPr txBox="1"/>
          <p:nvPr/>
        </p:nvSpPr>
        <p:spPr>
          <a:xfrm>
            <a:off x="3259088" y="990600"/>
            <a:ext cx="1236712" cy="369332"/>
          </a:xfrm>
          <a:prstGeom prst="rect">
            <a:avLst/>
          </a:prstGeom>
          <a:noFill/>
        </p:spPr>
        <p:txBody>
          <a:bodyPr wrap="none" rtlCol="0">
            <a:spAutoFit/>
          </a:bodyPr>
          <a:lstStyle/>
          <a:p>
            <a:r>
              <a:rPr lang="fr-FR" dirty="0" smtClean="0">
                <a:solidFill>
                  <a:schemeClr val="bg1"/>
                </a:solidFill>
              </a:rPr>
              <a:t>Propriétés</a:t>
            </a:r>
            <a:endParaRPr lang="fr-FR" dirty="0">
              <a:solidFill>
                <a:schemeClr val="bg1"/>
              </a:solidFill>
            </a:endParaRPr>
          </a:p>
        </p:txBody>
      </p:sp>
      <p:sp>
        <p:nvSpPr>
          <p:cNvPr id="8" name="ZoneTexte 7"/>
          <p:cNvSpPr txBox="1"/>
          <p:nvPr/>
        </p:nvSpPr>
        <p:spPr>
          <a:xfrm>
            <a:off x="3451624" y="457200"/>
            <a:ext cx="1044176" cy="369332"/>
          </a:xfrm>
          <a:prstGeom prst="rect">
            <a:avLst/>
          </a:prstGeom>
          <a:noFill/>
        </p:spPr>
        <p:txBody>
          <a:bodyPr wrap="none" rtlCol="0">
            <a:spAutoFit/>
          </a:bodyPr>
          <a:lstStyle/>
          <a:p>
            <a:r>
              <a:rPr lang="fr-FR" dirty="0" smtClean="0">
                <a:solidFill>
                  <a:srgbClr val="FFFFFF"/>
                </a:solidFill>
              </a:rPr>
              <a:t>Attributs</a:t>
            </a:r>
            <a:endParaRPr lang="fr-FR" dirty="0">
              <a:solidFill>
                <a:srgbClr val="FFFFFF"/>
              </a:solidFill>
            </a:endParaRPr>
          </a:p>
        </p:txBody>
      </p:sp>
    </p:spTree>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077" name="Picture 5" descr="Strasbourg1"/>
          <p:cNvPicPr>
            <a:picLocks noGrp="1" noChangeAspect="1" noChangeArrowheads="1"/>
          </p:cNvPicPr>
          <p:nvPr>
            <p:ph idx="1"/>
          </p:nvPr>
        </p:nvPicPr>
        <p:blipFill>
          <a:blip r:embed="rId2"/>
          <a:srcRect/>
          <a:stretch>
            <a:fillRect/>
          </a:stretch>
        </p:blipFill>
        <p:spPr>
          <a:xfrm>
            <a:off x="1600200" y="73025"/>
            <a:ext cx="7391400" cy="6723063"/>
          </a:xfrm>
        </p:spPr>
      </p:pic>
      <p:sp>
        <p:nvSpPr>
          <p:cNvPr id="3074" name="Rectangle 2"/>
          <p:cNvSpPr>
            <a:spLocks noGrp="1" noChangeArrowheads="1"/>
          </p:cNvSpPr>
          <p:nvPr>
            <p:ph type="title"/>
          </p:nvPr>
        </p:nvSpPr>
        <p:spPr>
          <a:xfrm>
            <a:off x="0" y="304800"/>
            <a:ext cx="4648200" cy="533400"/>
          </a:xfrm>
          <a:solidFill>
            <a:srgbClr val="7C312A"/>
          </a:solidFill>
        </p:spPr>
        <p:txBody>
          <a:bodyPr>
            <a:normAutofit/>
          </a:bodyPr>
          <a:lstStyle/>
          <a:p>
            <a:r>
              <a:rPr lang="fr-FR" sz="2000" dirty="0">
                <a:solidFill>
                  <a:schemeClr val="bg1"/>
                </a:solidFill>
                <a:latin typeface="Arial"/>
                <a:cs typeface="Arial"/>
              </a:rPr>
              <a:t>L’interprétation en archéologie</a:t>
            </a:r>
            <a:endParaRPr lang="fr-FR" sz="2000" dirty="0">
              <a:latin typeface="Arial"/>
              <a:cs typeface="Arial"/>
            </a:endParaRPr>
          </a:p>
        </p:txBody>
      </p:sp>
      <p:pic>
        <p:nvPicPr>
          <p:cNvPr id="4" name="Espace réservé du contenu 11" descr="Guinée01x.jpg"/>
          <p:cNvPicPr>
            <a:picLocks noChangeAspect="1"/>
          </p:cNvPicPr>
          <p:nvPr/>
        </p:nvPicPr>
        <p:blipFill>
          <a:blip r:embed="rId3"/>
          <a:srcRect t="7097" b="686"/>
          <a:stretch>
            <a:fillRect/>
          </a:stretch>
        </p:blipFill>
        <p:spPr bwMode="auto">
          <a:xfrm>
            <a:off x="1905000" y="3733068"/>
            <a:ext cx="1961672" cy="1243744"/>
          </a:xfrm>
          <a:prstGeom prst="rect">
            <a:avLst/>
          </a:prstGeom>
          <a:noFill/>
          <a:ln w="9525">
            <a:noFill/>
            <a:miter lim="800000"/>
            <a:headEnd/>
            <a:tailEnd/>
          </a:ln>
        </p:spPr>
      </p:pic>
      <p:pic>
        <p:nvPicPr>
          <p:cNvPr id="5" name="Picture 4"/>
          <p:cNvPicPr>
            <a:picLocks noGrp="1" noChangeAspect="1" noChangeArrowheads="1"/>
          </p:cNvPicPr>
          <p:nvPr/>
        </p:nvPicPr>
        <p:blipFill>
          <a:blip r:embed="rId4"/>
          <a:srcRect/>
          <a:stretch>
            <a:fillRect/>
          </a:stretch>
        </p:blipFill>
        <p:spPr bwMode="auto">
          <a:xfrm>
            <a:off x="0" y="3733068"/>
            <a:ext cx="1828800" cy="1219932"/>
          </a:xfrm>
          <a:prstGeom prst="rect">
            <a:avLst/>
          </a:prstGeom>
          <a:noFill/>
          <a:ln w="9525">
            <a:noFill/>
            <a:miter lim="800000"/>
            <a:headEnd/>
            <a:tailEnd/>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a:xfrm>
            <a:off x="0" y="0"/>
            <a:ext cx="9144000" cy="762000"/>
          </a:xfrm>
          <a:solidFill>
            <a:srgbClr val="A5907A"/>
          </a:solidFill>
        </p:spPr>
        <p:txBody>
          <a:bodyPr>
            <a:normAutofit/>
          </a:bodyPr>
          <a:lstStyle/>
          <a:p>
            <a:r>
              <a:rPr lang="fr-FR" sz="2000" dirty="0" smtClean="0">
                <a:solidFill>
                  <a:srgbClr val="000000"/>
                </a:solidFill>
                <a:latin typeface="Arial"/>
                <a:cs typeface="Arial"/>
              </a:rPr>
              <a:t>Gestion des conflits d’interprétation</a:t>
            </a:r>
            <a:endParaRPr lang="fr-FR" sz="2000" dirty="0">
              <a:solidFill>
                <a:srgbClr val="000000"/>
              </a:solidFill>
              <a:latin typeface="Arial"/>
              <a:cs typeface="Arial"/>
            </a:endParaRPr>
          </a:p>
        </p:txBody>
      </p:sp>
      <p:sp>
        <p:nvSpPr>
          <p:cNvPr id="60419" name="Rectangle 3"/>
          <p:cNvSpPr>
            <a:spLocks noGrp="1" noChangeArrowheads="1"/>
          </p:cNvSpPr>
          <p:nvPr>
            <p:ph type="body" idx="1"/>
          </p:nvPr>
        </p:nvSpPr>
        <p:spPr>
          <a:xfrm>
            <a:off x="152400" y="914400"/>
            <a:ext cx="6324600" cy="3733800"/>
          </a:xfrm>
          <a:solidFill>
            <a:srgbClr val="7C312A"/>
          </a:solidFill>
        </p:spPr>
        <p:txBody>
          <a:bodyPr>
            <a:normAutofit/>
          </a:bodyPr>
          <a:lstStyle/>
          <a:p>
            <a:pPr>
              <a:lnSpc>
                <a:spcPct val="90000"/>
              </a:lnSpc>
            </a:pPr>
            <a:r>
              <a:rPr lang="fr-FR" sz="1800" dirty="0">
                <a:solidFill>
                  <a:schemeClr val="bg1"/>
                </a:solidFill>
                <a:latin typeface="Arial"/>
                <a:cs typeface="Arial"/>
              </a:rPr>
              <a:t>Nombreux cas de </a:t>
            </a:r>
            <a:r>
              <a:rPr lang="fr-FR" sz="1800" dirty="0" err="1">
                <a:solidFill>
                  <a:schemeClr val="bg1"/>
                </a:solidFill>
                <a:latin typeface="Arial"/>
                <a:cs typeface="Arial"/>
              </a:rPr>
              <a:t>multi-interprétations</a:t>
            </a:r>
            <a:endParaRPr lang="fr-FR" sz="1800" dirty="0">
              <a:solidFill>
                <a:schemeClr val="bg1"/>
              </a:solidFill>
              <a:latin typeface="Arial"/>
              <a:cs typeface="Arial"/>
            </a:endParaRPr>
          </a:p>
          <a:p>
            <a:pPr>
              <a:lnSpc>
                <a:spcPct val="90000"/>
              </a:lnSpc>
            </a:pPr>
            <a:endParaRPr lang="fr-FR" sz="1800" dirty="0">
              <a:solidFill>
                <a:schemeClr val="bg1"/>
              </a:solidFill>
              <a:latin typeface="Arial"/>
              <a:cs typeface="Arial"/>
            </a:endParaRPr>
          </a:p>
          <a:p>
            <a:pPr>
              <a:lnSpc>
                <a:spcPct val="90000"/>
              </a:lnSpc>
            </a:pPr>
            <a:r>
              <a:rPr lang="fr-FR" sz="1800" dirty="0">
                <a:solidFill>
                  <a:schemeClr val="bg1"/>
                </a:solidFill>
                <a:latin typeface="Arial"/>
                <a:cs typeface="Arial"/>
              </a:rPr>
              <a:t>Considérer cette situation comme un problème à régler et non comme une fatalité</a:t>
            </a:r>
          </a:p>
          <a:p>
            <a:pPr>
              <a:lnSpc>
                <a:spcPct val="90000"/>
              </a:lnSpc>
            </a:pPr>
            <a:endParaRPr lang="fr-FR" sz="1800" dirty="0">
              <a:solidFill>
                <a:schemeClr val="bg1"/>
              </a:solidFill>
              <a:latin typeface="Arial"/>
              <a:cs typeface="Arial"/>
            </a:endParaRPr>
          </a:p>
          <a:p>
            <a:pPr>
              <a:lnSpc>
                <a:spcPct val="90000"/>
              </a:lnSpc>
            </a:pPr>
            <a:r>
              <a:rPr lang="fr-FR" sz="1800" dirty="0">
                <a:solidFill>
                  <a:schemeClr val="bg1"/>
                </a:solidFill>
                <a:latin typeface="Arial"/>
                <a:cs typeface="Arial"/>
              </a:rPr>
              <a:t>Recherche des facteurs</a:t>
            </a:r>
            <a:r>
              <a:rPr lang="fr-FR" sz="1800" b="1" dirty="0">
                <a:solidFill>
                  <a:schemeClr val="bg1"/>
                </a:solidFill>
                <a:latin typeface="Arial"/>
                <a:cs typeface="Arial"/>
              </a:rPr>
              <a:t> C</a:t>
            </a:r>
            <a:endParaRPr lang="fr-FR" sz="1800" dirty="0">
              <a:solidFill>
                <a:schemeClr val="bg1"/>
              </a:solidFill>
              <a:latin typeface="Arial"/>
              <a:cs typeface="Arial"/>
            </a:endParaRPr>
          </a:p>
          <a:p>
            <a:pPr>
              <a:lnSpc>
                <a:spcPct val="90000"/>
              </a:lnSpc>
              <a:buFontTx/>
              <a:buNone/>
            </a:pPr>
            <a:r>
              <a:rPr lang="fr-FR" sz="1800" dirty="0">
                <a:solidFill>
                  <a:schemeClr val="bg1"/>
                </a:solidFill>
                <a:latin typeface="Arial"/>
                <a:cs typeface="Arial"/>
              </a:rPr>
              <a:t>	- </a:t>
            </a:r>
            <a:r>
              <a:rPr lang="fr-FR" sz="1800" b="1" dirty="0">
                <a:solidFill>
                  <a:schemeClr val="bg1"/>
                </a:solidFill>
                <a:latin typeface="Arial"/>
                <a:cs typeface="Arial"/>
              </a:rPr>
              <a:t>C</a:t>
            </a:r>
            <a:r>
              <a:rPr lang="fr-FR" sz="1800" dirty="0">
                <a:solidFill>
                  <a:schemeClr val="bg1"/>
                </a:solidFill>
                <a:latin typeface="Arial"/>
                <a:cs typeface="Arial"/>
              </a:rPr>
              <a:t>ulture particulière (Restriction L, T, F)</a:t>
            </a:r>
          </a:p>
          <a:p>
            <a:pPr>
              <a:lnSpc>
                <a:spcPct val="90000"/>
              </a:lnSpc>
              <a:buFontTx/>
              <a:buNone/>
            </a:pPr>
            <a:r>
              <a:rPr lang="fr-FR" sz="1800" dirty="0">
                <a:solidFill>
                  <a:schemeClr val="bg1"/>
                </a:solidFill>
                <a:latin typeface="Arial"/>
                <a:cs typeface="Arial"/>
              </a:rPr>
              <a:t>	- </a:t>
            </a:r>
            <a:r>
              <a:rPr lang="fr-FR" sz="1800" b="1" dirty="0">
                <a:solidFill>
                  <a:schemeClr val="bg1"/>
                </a:solidFill>
                <a:latin typeface="Arial"/>
                <a:cs typeface="Arial"/>
              </a:rPr>
              <a:t>C</a:t>
            </a:r>
            <a:r>
              <a:rPr lang="fr-FR" sz="1800" dirty="0">
                <a:solidFill>
                  <a:schemeClr val="bg1"/>
                </a:solidFill>
                <a:latin typeface="Arial"/>
                <a:cs typeface="Arial"/>
              </a:rPr>
              <a:t>ontenu idéologique,  </a:t>
            </a:r>
            <a:r>
              <a:rPr lang="fr-FR" sz="1800" b="1" dirty="0">
                <a:solidFill>
                  <a:schemeClr val="bg1"/>
                </a:solidFill>
                <a:latin typeface="Arial"/>
                <a:cs typeface="Arial"/>
              </a:rPr>
              <a:t>C</a:t>
            </a:r>
            <a:r>
              <a:rPr lang="fr-FR" sz="1800" dirty="0">
                <a:solidFill>
                  <a:schemeClr val="bg1"/>
                </a:solidFill>
                <a:latin typeface="Arial"/>
                <a:cs typeface="Arial"/>
              </a:rPr>
              <a:t>ontexte socio-historique 	        (Influence de l’observateur)</a:t>
            </a:r>
          </a:p>
          <a:p>
            <a:pPr>
              <a:lnSpc>
                <a:spcPct val="90000"/>
              </a:lnSpc>
              <a:buFontTx/>
              <a:buNone/>
            </a:pPr>
            <a:r>
              <a:rPr lang="fr-FR" sz="1800" dirty="0">
                <a:solidFill>
                  <a:schemeClr val="bg1"/>
                </a:solidFill>
                <a:latin typeface="Arial"/>
                <a:cs typeface="Arial"/>
              </a:rPr>
              <a:t>	- </a:t>
            </a:r>
            <a:r>
              <a:rPr lang="fr-FR" sz="1800" b="1" dirty="0">
                <a:solidFill>
                  <a:schemeClr val="bg1"/>
                </a:solidFill>
                <a:latin typeface="Arial"/>
                <a:cs typeface="Arial"/>
              </a:rPr>
              <a:t>C</a:t>
            </a:r>
            <a:r>
              <a:rPr lang="fr-FR" sz="1800" dirty="0">
                <a:solidFill>
                  <a:schemeClr val="bg1"/>
                </a:solidFill>
                <a:latin typeface="Arial"/>
                <a:cs typeface="Arial"/>
              </a:rPr>
              <a:t>royances ( Influence de l’observé)</a:t>
            </a:r>
          </a:p>
        </p:txBody>
      </p:sp>
      <p:graphicFrame>
        <p:nvGraphicFramePr>
          <p:cNvPr id="60448" name="Group 32"/>
          <p:cNvGraphicFramePr>
            <a:graphicFrameLocks noGrp="1"/>
          </p:cNvGraphicFramePr>
          <p:nvPr/>
        </p:nvGraphicFramePr>
        <p:xfrm>
          <a:off x="4648200" y="4114800"/>
          <a:ext cx="4343400" cy="2646363"/>
        </p:xfrm>
        <a:graphic>
          <a:graphicData uri="http://schemas.openxmlformats.org/drawingml/2006/table">
            <a:tbl>
              <a:tblPr/>
              <a:tblGrid>
                <a:gridCol w="4343400"/>
              </a:tblGrid>
              <a:tr h="264636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fr-FR" sz="2400" b="0" i="0" u="none" strike="noStrike" cap="none" normalizeH="0" baseline="0" dirty="0">
                          <a:ln>
                            <a:noFill/>
                          </a:ln>
                          <a:solidFill>
                            <a:schemeClr val="tx1"/>
                          </a:solidFill>
                          <a:effectLst/>
                          <a:latin typeface="Times" pitchFamily="-65" charset="0"/>
                        </a:rPr>
                        <a:t> </a:t>
                      </a:r>
                      <a:r>
                        <a:rPr kumimoji="0" lang="fr-FR" sz="2000" b="0" i="0" u="none" strike="noStrike" cap="none" normalizeH="0" baseline="0" dirty="0">
                          <a:ln>
                            <a:noFill/>
                          </a:ln>
                          <a:solidFill>
                            <a:schemeClr val="tx1"/>
                          </a:solidFill>
                          <a:effectLst/>
                          <a:latin typeface="Arial"/>
                          <a:cs typeface="Arial"/>
                        </a:rPr>
                        <a:t>p </a:t>
                      </a:r>
                      <a:r>
                        <a:rPr kumimoji="0" lang="fr-FR" sz="2000" b="0" i="0" u="none" strike="noStrike" cap="none" normalizeH="0" baseline="0" dirty="0" err="1">
                          <a:ln>
                            <a:noFill/>
                          </a:ln>
                          <a:solidFill>
                            <a:schemeClr val="tx1"/>
                          </a:solidFill>
                          <a:effectLst/>
                          <a:latin typeface="Arial"/>
                          <a:cs typeface="Arial"/>
                          <a:sym typeface="Symbol" pitchFamily="-65" charset="2"/>
                        </a:rPr>
                        <a:t></a:t>
                      </a:r>
                      <a:r>
                        <a:rPr kumimoji="0" lang="fr-FR" sz="2000" b="0" i="0" u="none" strike="noStrike" cap="none" normalizeH="0" baseline="0" dirty="0">
                          <a:ln>
                            <a:noFill/>
                          </a:ln>
                          <a:solidFill>
                            <a:schemeClr val="tx1"/>
                          </a:solidFill>
                          <a:effectLst/>
                          <a:latin typeface="Arial"/>
                          <a:cs typeface="Arial"/>
                          <a:sym typeface="Symbol" pitchFamily="-65" charset="2"/>
                        </a:rPr>
                        <a:t> q1  OU  q2 …  OU  q3</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fr-FR" sz="2000" b="0" i="0" u="none" strike="noStrike" cap="none" normalizeH="0" baseline="0" dirty="0">
                          <a:ln>
                            <a:noFill/>
                          </a:ln>
                          <a:solidFill>
                            <a:schemeClr val="tx1"/>
                          </a:solidFill>
                          <a:effectLst/>
                          <a:latin typeface="Arial"/>
                          <a:cs typeface="Arial"/>
                          <a:sym typeface="Symbol" pitchFamily="-65" charset="2"/>
                        </a:rPr>
                        <a:t>                              Réduction :</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fr-FR" sz="2000" b="0" i="0" u="none" strike="noStrike" cap="none" normalizeH="0" baseline="0" dirty="0">
                          <a:ln>
                            <a:noFill/>
                          </a:ln>
                          <a:solidFill>
                            <a:schemeClr val="tx1"/>
                          </a:solidFill>
                          <a:effectLst/>
                          <a:latin typeface="Arial"/>
                          <a:cs typeface="Arial"/>
                          <a:sym typeface="Symbol" pitchFamily="-65" charset="2"/>
                        </a:rPr>
                        <a:t>                              p.C1 </a:t>
                      </a:r>
                      <a:r>
                        <a:rPr kumimoji="0" lang="fr-FR" sz="2000" b="0" i="0" u="none" strike="noStrike" cap="none" normalizeH="0" baseline="0" dirty="0" err="1">
                          <a:ln>
                            <a:noFill/>
                          </a:ln>
                          <a:solidFill>
                            <a:schemeClr val="tx1"/>
                          </a:solidFill>
                          <a:effectLst/>
                          <a:latin typeface="Arial"/>
                          <a:cs typeface="Arial"/>
                          <a:sym typeface="Symbol" pitchFamily="-65" charset="2"/>
                        </a:rPr>
                        <a:t></a:t>
                      </a:r>
                      <a:r>
                        <a:rPr kumimoji="0" lang="fr-FR" sz="2000" b="0" i="0" u="none" strike="noStrike" cap="none" normalizeH="0" baseline="0" dirty="0">
                          <a:ln>
                            <a:noFill/>
                          </a:ln>
                          <a:solidFill>
                            <a:schemeClr val="tx1"/>
                          </a:solidFill>
                          <a:effectLst/>
                          <a:latin typeface="Arial"/>
                          <a:cs typeface="Arial"/>
                          <a:sym typeface="Symbol" pitchFamily="-65" charset="2"/>
                        </a:rPr>
                        <a:t> q1</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fr-FR" sz="2000" b="0" i="0" u="none" strike="noStrike" cap="none" normalizeH="0" baseline="0" dirty="0">
                          <a:ln>
                            <a:noFill/>
                          </a:ln>
                          <a:solidFill>
                            <a:schemeClr val="tx1"/>
                          </a:solidFill>
                          <a:effectLst/>
                          <a:latin typeface="Arial"/>
                          <a:cs typeface="Arial"/>
                          <a:sym typeface="Symbol" pitchFamily="-65" charset="2"/>
                        </a:rPr>
                        <a:t>                              p.C2 </a:t>
                      </a:r>
                      <a:r>
                        <a:rPr kumimoji="0" lang="fr-FR" sz="2000" b="0" i="0" u="none" strike="noStrike" cap="none" normalizeH="0" baseline="0" dirty="0" err="1">
                          <a:ln>
                            <a:noFill/>
                          </a:ln>
                          <a:solidFill>
                            <a:schemeClr val="tx1"/>
                          </a:solidFill>
                          <a:effectLst/>
                          <a:latin typeface="Arial"/>
                          <a:cs typeface="Arial"/>
                          <a:sym typeface="Symbol" pitchFamily="-65" charset="2"/>
                        </a:rPr>
                        <a:t></a:t>
                      </a:r>
                      <a:r>
                        <a:rPr kumimoji="0" lang="fr-FR" sz="2000" b="0" i="0" u="none" strike="noStrike" cap="none" normalizeH="0" baseline="0" dirty="0">
                          <a:ln>
                            <a:noFill/>
                          </a:ln>
                          <a:solidFill>
                            <a:schemeClr val="tx1"/>
                          </a:solidFill>
                          <a:effectLst/>
                          <a:latin typeface="Arial"/>
                          <a:cs typeface="Arial"/>
                          <a:sym typeface="Symbol" pitchFamily="-65" charset="2"/>
                        </a:rPr>
                        <a:t> q2</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fr-FR" sz="2000" b="0" i="0" u="none" strike="noStrike" cap="none" normalizeH="0" baseline="0" dirty="0">
                          <a:ln>
                            <a:noFill/>
                          </a:ln>
                          <a:solidFill>
                            <a:schemeClr val="tx1"/>
                          </a:solidFill>
                          <a:effectLst/>
                          <a:latin typeface="Arial"/>
                          <a:cs typeface="Arial"/>
                          <a:sym typeface="Symbol" pitchFamily="-65" charset="2"/>
                        </a:rPr>
                        <a:t>                              …</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fr-FR" sz="2000" b="0" i="0" u="none" strike="noStrike" cap="none" normalizeH="0" baseline="0" dirty="0">
                          <a:ln>
                            <a:noFill/>
                          </a:ln>
                          <a:solidFill>
                            <a:schemeClr val="tx1"/>
                          </a:solidFill>
                          <a:effectLst/>
                          <a:latin typeface="Arial"/>
                          <a:cs typeface="Arial"/>
                          <a:sym typeface="Symbol" pitchFamily="-65" charset="2"/>
                        </a:rPr>
                        <a:t>                             </a:t>
                      </a:r>
                      <a:r>
                        <a:rPr kumimoji="0" lang="fr-FR" sz="2000" b="0" i="0" u="none" strike="noStrike" cap="none" normalizeH="0" baseline="0" dirty="0" err="1">
                          <a:ln>
                            <a:noFill/>
                          </a:ln>
                          <a:solidFill>
                            <a:schemeClr val="tx1"/>
                          </a:solidFill>
                          <a:effectLst/>
                          <a:latin typeface="Arial"/>
                          <a:cs typeface="Arial"/>
                          <a:sym typeface="Symbol" pitchFamily="-65" charset="2"/>
                        </a:rPr>
                        <a:t>p.Cn</a:t>
                      </a:r>
                      <a:r>
                        <a:rPr kumimoji="0" lang="fr-FR" sz="2000" b="0" i="0" u="none" strike="noStrike" cap="none" normalizeH="0" baseline="0" dirty="0">
                          <a:ln>
                            <a:noFill/>
                          </a:ln>
                          <a:solidFill>
                            <a:schemeClr val="tx1"/>
                          </a:solidFill>
                          <a:effectLst/>
                          <a:latin typeface="Arial"/>
                          <a:cs typeface="Arial"/>
                          <a:sym typeface="Symbol" pitchFamily="-65" charset="2"/>
                        </a:rPr>
                        <a:t> </a:t>
                      </a:r>
                      <a:r>
                        <a:rPr kumimoji="0" lang="fr-FR" sz="2000" b="0" i="0" u="none" strike="noStrike" cap="none" normalizeH="0" baseline="0" dirty="0" err="1">
                          <a:ln>
                            <a:noFill/>
                          </a:ln>
                          <a:solidFill>
                            <a:schemeClr val="tx1"/>
                          </a:solidFill>
                          <a:effectLst/>
                          <a:latin typeface="Arial"/>
                          <a:cs typeface="Arial"/>
                          <a:sym typeface="Symbol" pitchFamily="-65" charset="2"/>
                        </a:rPr>
                        <a:t></a:t>
                      </a:r>
                      <a:r>
                        <a:rPr kumimoji="0" lang="fr-FR" sz="2000" b="0" i="0" u="none" strike="noStrike" cap="none" normalizeH="0" baseline="0" dirty="0">
                          <a:ln>
                            <a:noFill/>
                          </a:ln>
                          <a:solidFill>
                            <a:schemeClr val="tx1"/>
                          </a:solidFill>
                          <a:effectLst/>
                          <a:latin typeface="Arial"/>
                          <a:cs typeface="Arial"/>
                          <a:sym typeface="Symbol" pitchFamily="-65" charset="2"/>
                        </a:rPr>
                        <a:t> </a:t>
                      </a:r>
                      <a:r>
                        <a:rPr kumimoji="0" lang="fr-FR" sz="2000" b="0" i="0" u="none" strike="noStrike" cap="none" normalizeH="0" baseline="0" dirty="0" err="1">
                          <a:ln>
                            <a:noFill/>
                          </a:ln>
                          <a:solidFill>
                            <a:schemeClr val="tx1"/>
                          </a:solidFill>
                          <a:effectLst/>
                          <a:latin typeface="Arial"/>
                          <a:cs typeface="Arial"/>
                          <a:sym typeface="Symbol" pitchFamily="-65" charset="2"/>
                        </a:rPr>
                        <a:t>qn</a:t>
                      </a:r>
                      <a:endParaRPr kumimoji="0" lang="fr-FR" sz="2000" b="0" i="0" u="none" strike="noStrike" cap="none" normalizeH="0" baseline="0" dirty="0">
                        <a:ln>
                          <a:noFill/>
                        </a:ln>
                        <a:solidFill>
                          <a:schemeClr val="tx1"/>
                        </a:solidFill>
                        <a:effectLst/>
                        <a:latin typeface="Arial"/>
                        <a:cs typeface="Arial"/>
                      </a:endParaRPr>
                    </a:p>
                  </a:txBody>
                  <a:tcPr horzOverflow="overflow">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solidFill>
                      <a:srgbClr val="A5907A"/>
                    </a:solidFill>
                  </a:tcPr>
                </a:tc>
              </a:tr>
            </a:tbl>
          </a:graphicData>
        </a:graphic>
      </p:graphicFrame>
      <p:pic>
        <p:nvPicPr>
          <p:cNvPr id="5" name="Espace réservé du contenu 3" descr="LyonFig2.psd"/>
          <p:cNvPicPr>
            <a:picLocks noChangeAspect="1"/>
          </p:cNvPicPr>
          <p:nvPr/>
        </p:nvPicPr>
        <p:blipFill>
          <a:blip r:embed="rId3"/>
          <a:srcRect l="182" r="-1164"/>
          <a:stretch>
            <a:fillRect/>
          </a:stretch>
        </p:blipFill>
        <p:spPr>
          <a:xfrm>
            <a:off x="4800600" y="4876800"/>
            <a:ext cx="1828800" cy="1448308"/>
          </a:xfrm>
          <a:prstGeom prst="rect">
            <a:avLst/>
          </a:prstGeom>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Picture 7"/>
          <p:cNvPicPr>
            <a:picLocks noChangeAspect="1" noChangeArrowheads="1"/>
          </p:cNvPicPr>
          <p:nvPr/>
        </p:nvPicPr>
        <p:blipFill>
          <a:blip r:embed="rId2"/>
          <a:srcRect/>
          <a:stretch>
            <a:fillRect/>
          </a:stretch>
        </p:blipFill>
        <p:spPr>
          <a:xfrm>
            <a:off x="0" y="4471459"/>
            <a:ext cx="3352799" cy="2386541"/>
          </a:xfrm>
          <a:prstGeom prst="rect">
            <a:avLst/>
          </a:prstGeom>
        </p:spPr>
      </p:pic>
      <p:sp>
        <p:nvSpPr>
          <p:cNvPr id="2" name="Espace réservé du contenu 1"/>
          <p:cNvSpPr>
            <a:spLocks noGrp="1"/>
          </p:cNvSpPr>
          <p:nvPr>
            <p:ph/>
          </p:nvPr>
        </p:nvSpPr>
        <p:spPr>
          <a:xfrm>
            <a:off x="0" y="0"/>
            <a:ext cx="9144000" cy="914400"/>
          </a:xfrm>
          <a:solidFill>
            <a:srgbClr val="7C312A"/>
          </a:solidFill>
        </p:spPr>
        <p:txBody>
          <a:bodyPr anchor="ctr">
            <a:normAutofit/>
          </a:bodyPr>
          <a:lstStyle/>
          <a:p>
            <a:pPr algn="ctr">
              <a:buNone/>
            </a:pPr>
            <a:r>
              <a:rPr lang="fr-FR" sz="1600" dirty="0" smtClean="0">
                <a:solidFill>
                  <a:srgbClr val="FFFFFF"/>
                </a:solidFill>
                <a:latin typeface="Arial"/>
                <a:cs typeface="Arial"/>
              </a:rPr>
              <a:t>UN EXEMPLE D’ETUDE ETHNOARCHEOLOGIQUE A VOCATION UNIVERSELLE :</a:t>
            </a:r>
          </a:p>
          <a:p>
            <a:pPr algn="ctr">
              <a:buNone/>
            </a:pPr>
            <a:r>
              <a:rPr lang="fr-FR" sz="1600" dirty="0" smtClean="0">
                <a:solidFill>
                  <a:srgbClr val="FFFFFF"/>
                </a:solidFill>
                <a:latin typeface="Arial"/>
                <a:cs typeface="Arial"/>
              </a:rPr>
              <a:t>Apprentissage de la céramique tournée au </a:t>
            </a:r>
            <a:r>
              <a:rPr lang="fr-FR" sz="1600" dirty="0" err="1" smtClean="0">
                <a:solidFill>
                  <a:srgbClr val="FFFFFF"/>
                </a:solidFill>
                <a:latin typeface="Arial"/>
                <a:cs typeface="Arial"/>
              </a:rPr>
              <a:t>Rajastan</a:t>
            </a:r>
            <a:r>
              <a:rPr lang="fr-FR" sz="1600" dirty="0" smtClean="0">
                <a:solidFill>
                  <a:srgbClr val="FFFFFF"/>
                </a:solidFill>
                <a:latin typeface="Arial"/>
                <a:cs typeface="Arial"/>
              </a:rPr>
              <a:t> (Valentine Roux)</a:t>
            </a:r>
            <a:endParaRPr lang="fr-FR" sz="1600" dirty="0">
              <a:solidFill>
                <a:srgbClr val="FFFFFF"/>
              </a:solidFill>
              <a:latin typeface="Arial"/>
              <a:cs typeface="Arial"/>
            </a:endParaRPr>
          </a:p>
        </p:txBody>
      </p:sp>
      <p:pic>
        <p:nvPicPr>
          <p:cNvPr id="4" name="Espace réservé du contenu 4" descr="Cér TournéeX.jpg"/>
          <p:cNvPicPr>
            <a:picLocks noChangeAspect="1"/>
          </p:cNvPicPr>
          <p:nvPr/>
        </p:nvPicPr>
        <p:blipFill>
          <a:blip r:embed="rId3"/>
          <a:srcRect l="-980" t="283" b="-2825"/>
          <a:stretch>
            <a:fillRect/>
          </a:stretch>
        </p:blipFill>
        <p:spPr>
          <a:xfrm>
            <a:off x="2362200" y="914399"/>
            <a:ext cx="6781800" cy="4345619"/>
          </a:xfrm>
          <a:prstGeom prst="rect">
            <a:avLst/>
          </a:prstGeom>
        </p:spPr>
      </p:pic>
      <p:pic>
        <p:nvPicPr>
          <p:cNvPr id="6" name="Image 5" descr="Cértournéex.tif"/>
          <p:cNvPicPr>
            <a:picLocks noChangeAspect="1"/>
          </p:cNvPicPr>
          <p:nvPr/>
        </p:nvPicPr>
        <p:blipFill>
          <a:blip r:embed="rId4"/>
          <a:stretch>
            <a:fillRect/>
          </a:stretch>
        </p:blipFill>
        <p:spPr>
          <a:xfrm>
            <a:off x="228600" y="1370309"/>
            <a:ext cx="1905000" cy="2744491"/>
          </a:xfrm>
          <a:prstGeom prst="rect">
            <a:avLst/>
          </a:prstGeom>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a:xfrm>
            <a:off x="0" y="0"/>
            <a:ext cx="9144000" cy="838200"/>
          </a:xfrm>
          <a:solidFill>
            <a:srgbClr val="A5907A"/>
          </a:solidFill>
        </p:spPr>
        <p:txBody>
          <a:bodyPr>
            <a:normAutofit/>
          </a:bodyPr>
          <a:lstStyle/>
          <a:p>
            <a:r>
              <a:rPr lang="fr-FR" sz="2000" dirty="0">
                <a:solidFill>
                  <a:srgbClr val="000000"/>
                </a:solidFill>
                <a:latin typeface="Arial" pitchFamily="-65" charset="0"/>
              </a:rPr>
              <a:t>CERAMIQUE TOURNEE</a:t>
            </a:r>
            <a:r>
              <a:rPr lang="fr-FR" sz="2000" dirty="0" smtClean="0">
                <a:solidFill>
                  <a:srgbClr val="000000"/>
                </a:solidFill>
                <a:latin typeface="Arial" pitchFamily="-65" charset="0"/>
              </a:rPr>
              <a:t/>
            </a:r>
            <a:br>
              <a:rPr lang="fr-FR" sz="2000" dirty="0" smtClean="0">
                <a:solidFill>
                  <a:srgbClr val="000000"/>
                </a:solidFill>
                <a:latin typeface="Arial" pitchFamily="-65" charset="0"/>
              </a:rPr>
            </a:br>
            <a:r>
              <a:rPr lang="fr-FR" sz="2000" dirty="0" smtClean="0">
                <a:solidFill>
                  <a:srgbClr val="000000"/>
                </a:solidFill>
                <a:latin typeface="Arial" pitchFamily="-65" charset="0"/>
              </a:rPr>
              <a:t>Evolution </a:t>
            </a:r>
            <a:r>
              <a:rPr lang="fr-FR" sz="2000" dirty="0">
                <a:solidFill>
                  <a:srgbClr val="000000"/>
                </a:solidFill>
                <a:latin typeface="Arial" pitchFamily="-65" charset="0"/>
              </a:rPr>
              <a:t>des conduites </a:t>
            </a:r>
            <a:r>
              <a:rPr lang="fr-FR" sz="2000" dirty="0" err="1">
                <a:solidFill>
                  <a:srgbClr val="000000"/>
                </a:solidFill>
                <a:latin typeface="Arial" pitchFamily="-65" charset="0"/>
              </a:rPr>
              <a:t>bimanuelles</a:t>
            </a:r>
            <a:endParaRPr lang="fr-FR" sz="2000" dirty="0">
              <a:solidFill>
                <a:srgbClr val="000000"/>
              </a:solidFill>
              <a:latin typeface="Chicago" charset="0"/>
            </a:endParaRPr>
          </a:p>
        </p:txBody>
      </p:sp>
      <p:sp>
        <p:nvSpPr>
          <p:cNvPr id="66564" name="Rectangle 4"/>
          <p:cNvSpPr>
            <a:spLocks noGrp="1" noChangeArrowheads="1"/>
          </p:cNvSpPr>
          <p:nvPr>
            <p:ph type="body" sz="half" idx="2"/>
          </p:nvPr>
        </p:nvSpPr>
        <p:spPr>
          <a:xfrm>
            <a:off x="0" y="6019800"/>
            <a:ext cx="9144000" cy="762000"/>
          </a:xfrm>
        </p:spPr>
        <p:txBody>
          <a:bodyPr>
            <a:normAutofit/>
          </a:bodyPr>
          <a:lstStyle/>
          <a:p>
            <a:pPr algn="ctr">
              <a:lnSpc>
                <a:spcPct val="90000"/>
              </a:lnSpc>
              <a:buFontTx/>
              <a:buNone/>
            </a:pPr>
            <a:r>
              <a:rPr lang="fr-FR" sz="1800" dirty="0">
                <a:latin typeface="Arial" pitchFamily="-65" charset="0"/>
              </a:rPr>
              <a:t>Le tour des potiers de l’Indiana. </a:t>
            </a:r>
          </a:p>
          <a:p>
            <a:pPr algn="ctr">
              <a:lnSpc>
                <a:spcPct val="90000"/>
              </a:lnSpc>
              <a:buFontTx/>
              <a:buNone/>
            </a:pPr>
            <a:r>
              <a:rPr lang="fr-FR" sz="1800" dirty="0">
                <a:latin typeface="Arial" pitchFamily="-65" charset="0"/>
              </a:rPr>
              <a:t>Conduites </a:t>
            </a:r>
            <a:r>
              <a:rPr lang="fr-FR" sz="1800" dirty="0" err="1">
                <a:latin typeface="Arial" pitchFamily="-65" charset="0"/>
              </a:rPr>
              <a:t>bimanuelles</a:t>
            </a:r>
            <a:r>
              <a:rPr lang="fr-FR" sz="1800" dirty="0">
                <a:latin typeface="Arial" pitchFamily="-65" charset="0"/>
              </a:rPr>
              <a:t> symétriques  puis asymétriques </a:t>
            </a:r>
          </a:p>
        </p:txBody>
      </p:sp>
      <p:pic>
        <p:nvPicPr>
          <p:cNvPr id="66565" name="Picture 5"/>
          <p:cNvPicPr>
            <a:picLocks noGrp="1" noChangeAspect="1" noChangeArrowheads="1"/>
          </p:cNvPicPr>
          <p:nvPr>
            <p:ph sz="half" idx="1"/>
          </p:nvPr>
        </p:nvPicPr>
        <p:blipFill>
          <a:blip r:embed="rId2"/>
          <a:srcRect/>
          <a:stretch>
            <a:fillRect/>
          </a:stretch>
        </p:blipFill>
        <p:spPr>
          <a:xfrm>
            <a:off x="914400" y="1085517"/>
            <a:ext cx="7162800" cy="4865429"/>
          </a:xfrm>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a:xfrm>
            <a:off x="0" y="0"/>
            <a:ext cx="9144000" cy="914400"/>
          </a:xfrm>
        </p:spPr>
        <p:txBody>
          <a:bodyPr>
            <a:normAutofit/>
          </a:bodyPr>
          <a:lstStyle/>
          <a:p>
            <a:r>
              <a:rPr lang="fr-FR" sz="1800" dirty="0">
                <a:latin typeface="Arial" pitchFamily="-65" charset="0"/>
              </a:rPr>
              <a:t>CERAMIQUE TOURNEE</a:t>
            </a:r>
            <a:br>
              <a:rPr lang="fr-FR" sz="1800" dirty="0">
                <a:latin typeface="Arial" pitchFamily="-65" charset="0"/>
              </a:rPr>
            </a:br>
            <a:r>
              <a:rPr lang="fr-FR" sz="1800" dirty="0">
                <a:solidFill>
                  <a:schemeClr val="tx1"/>
                </a:solidFill>
                <a:latin typeface="Arial" pitchFamily="-65" charset="0"/>
              </a:rPr>
              <a:t>Test 1 . Pressions simultanées symétriques</a:t>
            </a:r>
            <a:endParaRPr lang="fr-FR" sz="1800" dirty="0">
              <a:solidFill>
                <a:schemeClr val="tx1"/>
              </a:solidFill>
              <a:latin typeface="Chicago" charset="0"/>
            </a:endParaRPr>
          </a:p>
        </p:txBody>
      </p:sp>
      <p:sp>
        <p:nvSpPr>
          <p:cNvPr id="82949" name="Rectangle 5"/>
          <p:cNvSpPr>
            <a:spLocks noGrp="1" noChangeArrowheads="1"/>
          </p:cNvSpPr>
          <p:nvPr>
            <p:ph type="body" sz="half" idx="3"/>
          </p:nvPr>
        </p:nvSpPr>
        <p:spPr>
          <a:xfrm>
            <a:off x="228600" y="5943600"/>
            <a:ext cx="8915400" cy="914400"/>
          </a:xfrm>
        </p:spPr>
        <p:txBody>
          <a:bodyPr/>
          <a:lstStyle/>
          <a:p>
            <a:pPr>
              <a:lnSpc>
                <a:spcPct val="90000"/>
              </a:lnSpc>
              <a:buFontTx/>
              <a:buNone/>
            </a:pPr>
            <a:r>
              <a:rPr lang="fr-FR" sz="2400" dirty="0">
                <a:latin typeface="Arial" pitchFamily="-65" charset="0"/>
              </a:rPr>
              <a:t>						</a:t>
            </a:r>
            <a:r>
              <a:rPr lang="fr-FR" sz="2000" dirty="0">
                <a:latin typeface="Arial" pitchFamily="-65" charset="0"/>
              </a:rPr>
              <a:t>Test  sur poterie immobile</a:t>
            </a:r>
          </a:p>
          <a:p>
            <a:pPr>
              <a:lnSpc>
                <a:spcPct val="90000"/>
              </a:lnSpc>
              <a:buFontTx/>
              <a:buNone/>
            </a:pPr>
            <a:r>
              <a:rPr lang="fr-FR" sz="2000" dirty="0">
                <a:latin typeface="Arial" pitchFamily="-65" charset="0"/>
              </a:rPr>
              <a:t>Pas de différence significative entre stades, mais augmentation force</a:t>
            </a:r>
          </a:p>
        </p:txBody>
      </p:sp>
      <p:pic>
        <p:nvPicPr>
          <p:cNvPr id="82953" name="Picture 9" descr="NE6_Pressionssymétriques"/>
          <p:cNvPicPr>
            <a:picLocks noGrp="1" noChangeAspect="1" noChangeArrowheads="1"/>
          </p:cNvPicPr>
          <p:nvPr>
            <p:ph sz="quarter" idx="2"/>
          </p:nvPr>
        </p:nvPicPr>
        <p:blipFill>
          <a:blip r:embed="rId2"/>
          <a:srcRect/>
          <a:stretch>
            <a:fillRect/>
          </a:stretch>
        </p:blipFill>
        <p:spPr>
          <a:xfrm>
            <a:off x="5392393" y="1223963"/>
            <a:ext cx="3370607" cy="4719637"/>
          </a:xfrm>
        </p:spPr>
      </p:pic>
      <p:pic>
        <p:nvPicPr>
          <p:cNvPr id="82954" name="Picture 10" descr="Test1"/>
          <p:cNvPicPr>
            <a:picLocks noChangeAspect="1" noChangeArrowheads="1"/>
          </p:cNvPicPr>
          <p:nvPr/>
        </p:nvPicPr>
        <p:blipFill>
          <a:blip r:embed="rId3"/>
          <a:srcRect/>
          <a:stretch>
            <a:fillRect/>
          </a:stretch>
        </p:blipFill>
        <p:spPr bwMode="auto">
          <a:xfrm>
            <a:off x="228600" y="1223963"/>
            <a:ext cx="4896916" cy="4719637"/>
          </a:xfrm>
          <a:prstGeom prst="rect">
            <a:avLst/>
          </a:prstGeom>
          <a:noFill/>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a:xfrm>
            <a:off x="152400" y="228600"/>
            <a:ext cx="8763000" cy="1066800"/>
          </a:xfrm>
        </p:spPr>
        <p:txBody>
          <a:bodyPr>
            <a:noAutofit/>
          </a:bodyPr>
          <a:lstStyle/>
          <a:p>
            <a:r>
              <a:rPr lang="fr-FR" sz="2000" dirty="0" smtClean="0">
                <a:latin typeface="Arial" pitchFamily="-109" charset="0"/>
              </a:rPr>
              <a:t>Application de la proposition </a:t>
            </a:r>
            <a:br>
              <a:rPr lang="fr-FR" sz="2000" dirty="0" smtClean="0">
                <a:latin typeface="Arial" pitchFamily="-109" charset="0"/>
              </a:rPr>
            </a:br>
            <a:r>
              <a:rPr lang="fr-FR" sz="2000" dirty="0" smtClean="0">
                <a:latin typeface="Arial" pitchFamily="-109" charset="0"/>
              </a:rPr>
              <a:t>« Si P0 céramique tournée » alors « P1 spécialisation » </a:t>
            </a:r>
            <a:br>
              <a:rPr lang="fr-FR" sz="2000" dirty="0" smtClean="0">
                <a:latin typeface="Arial" pitchFamily="-109" charset="0"/>
              </a:rPr>
            </a:br>
            <a:r>
              <a:rPr lang="fr-FR" sz="2000" dirty="0" smtClean="0">
                <a:latin typeface="Arial" pitchFamily="-109" charset="0"/>
              </a:rPr>
              <a:t>à la civilisation de l’Indus </a:t>
            </a:r>
            <a:endParaRPr lang="fr-FR" sz="2000" dirty="0">
              <a:solidFill>
                <a:schemeClr val="tx1"/>
              </a:solidFill>
              <a:latin typeface="Chicago" pitchFamily="-92" charset="0"/>
            </a:endParaRPr>
          </a:p>
        </p:txBody>
      </p:sp>
      <p:pic>
        <p:nvPicPr>
          <p:cNvPr id="7" name="Picture 4" descr="MohendjoDarox"/>
          <p:cNvPicPr>
            <a:picLocks noChangeAspect="1" noChangeArrowheads="1"/>
          </p:cNvPicPr>
          <p:nvPr/>
        </p:nvPicPr>
        <p:blipFill>
          <a:blip r:embed="rId2"/>
          <a:srcRect/>
          <a:stretch>
            <a:fillRect/>
          </a:stretch>
        </p:blipFill>
        <p:spPr bwMode="auto">
          <a:xfrm>
            <a:off x="4191000" y="1440607"/>
            <a:ext cx="4953000" cy="3969593"/>
          </a:xfrm>
          <a:prstGeom prst="rect">
            <a:avLst/>
          </a:prstGeom>
          <a:noFill/>
        </p:spPr>
      </p:pic>
      <p:pic>
        <p:nvPicPr>
          <p:cNvPr id="44038" name="Picture 6" descr="SceauIndusx"/>
          <p:cNvPicPr>
            <a:picLocks noChangeAspect="1" noChangeArrowheads="1"/>
          </p:cNvPicPr>
          <p:nvPr/>
        </p:nvPicPr>
        <p:blipFill>
          <a:blip r:embed="rId3"/>
          <a:srcRect/>
          <a:stretch>
            <a:fillRect/>
          </a:stretch>
        </p:blipFill>
        <p:spPr bwMode="auto">
          <a:xfrm>
            <a:off x="0" y="2639891"/>
            <a:ext cx="4343400" cy="4218109"/>
          </a:xfrm>
          <a:prstGeom prst="rect">
            <a:avLst/>
          </a:prstGeom>
          <a:noFill/>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24930" name="Picture 2"/>
          <p:cNvPicPr>
            <a:picLocks noChangeAspect="1" noChangeArrowheads="1"/>
          </p:cNvPicPr>
          <p:nvPr/>
        </p:nvPicPr>
        <p:blipFill>
          <a:blip r:embed="rId3"/>
          <a:srcRect/>
          <a:stretch>
            <a:fillRect/>
          </a:stretch>
        </p:blipFill>
        <p:spPr bwMode="auto">
          <a:xfrm>
            <a:off x="0" y="685800"/>
            <a:ext cx="5775325" cy="6172200"/>
          </a:xfrm>
          <a:prstGeom prst="rect">
            <a:avLst/>
          </a:prstGeom>
          <a:noFill/>
        </p:spPr>
      </p:pic>
      <p:sp>
        <p:nvSpPr>
          <p:cNvPr id="124932" name="AutoShape 4"/>
          <p:cNvSpPr>
            <a:spLocks noChangeArrowheads="1"/>
          </p:cNvSpPr>
          <p:nvPr/>
        </p:nvSpPr>
        <p:spPr bwMode="auto">
          <a:xfrm>
            <a:off x="1143000" y="1905000"/>
            <a:ext cx="2967038" cy="3962400"/>
          </a:xfrm>
          <a:prstGeom prst="parallelogram">
            <a:avLst>
              <a:gd name="adj" fmla="val 25000"/>
            </a:avLst>
          </a:prstGeom>
          <a:noFill/>
          <a:ln w="63500">
            <a:solidFill>
              <a:srgbClr val="800000"/>
            </a:solidFill>
            <a:miter lim="800000"/>
            <a:headEnd/>
            <a:tailEnd/>
          </a:ln>
          <a:effectLst/>
        </p:spPr>
        <p:txBody>
          <a:bodyPr wrap="none" anchor="ctr">
            <a:prstTxWarp prst="textNoShape">
              <a:avLst/>
            </a:prstTxWarp>
          </a:bodyPr>
          <a:lstStyle/>
          <a:p>
            <a:endParaRPr lang="fr-FR"/>
          </a:p>
        </p:txBody>
      </p:sp>
      <p:sp>
        <p:nvSpPr>
          <p:cNvPr id="124933" name="Rectangle 5"/>
          <p:cNvSpPr>
            <a:spLocks noChangeArrowheads="1"/>
          </p:cNvSpPr>
          <p:nvPr/>
        </p:nvSpPr>
        <p:spPr bwMode="auto">
          <a:xfrm>
            <a:off x="3276600" y="3200400"/>
            <a:ext cx="2438400" cy="1905000"/>
          </a:xfrm>
          <a:prstGeom prst="rect">
            <a:avLst/>
          </a:prstGeom>
          <a:noFill/>
          <a:ln w="63500">
            <a:solidFill>
              <a:srgbClr val="800000"/>
            </a:solidFill>
            <a:miter lim="800000"/>
            <a:headEnd/>
            <a:tailEnd/>
          </a:ln>
          <a:effectLst/>
        </p:spPr>
        <p:txBody>
          <a:bodyPr wrap="none" anchor="ctr">
            <a:prstTxWarp prst="textNoShape">
              <a:avLst/>
            </a:prstTxWarp>
          </a:bodyPr>
          <a:lstStyle/>
          <a:p>
            <a:endParaRPr lang="fr-FR"/>
          </a:p>
        </p:txBody>
      </p:sp>
      <p:sp>
        <p:nvSpPr>
          <p:cNvPr id="124934" name="Text Box 6"/>
          <p:cNvSpPr txBox="1">
            <a:spLocks noChangeArrowheads="1"/>
          </p:cNvSpPr>
          <p:nvPr/>
        </p:nvSpPr>
        <p:spPr bwMode="auto">
          <a:xfrm>
            <a:off x="6324600" y="1724025"/>
            <a:ext cx="1892300" cy="701675"/>
          </a:xfrm>
          <a:prstGeom prst="rect">
            <a:avLst/>
          </a:prstGeom>
          <a:noFill/>
          <a:ln w="9525">
            <a:noFill/>
            <a:miter lim="800000"/>
            <a:headEnd/>
            <a:tailEnd/>
          </a:ln>
          <a:effectLst/>
        </p:spPr>
        <p:txBody>
          <a:bodyPr wrap="none">
            <a:prstTxWarp prst="textNoShape">
              <a:avLst/>
            </a:prstTxWarp>
            <a:spAutoFit/>
          </a:bodyPr>
          <a:lstStyle/>
          <a:p>
            <a:r>
              <a:rPr lang="fr-FR" sz="2000"/>
              <a:t>5 missions DIN</a:t>
            </a:r>
          </a:p>
          <a:p>
            <a:r>
              <a:rPr lang="fr-FR" sz="2000"/>
              <a:t>1988-1993</a:t>
            </a:r>
            <a:endParaRPr lang="fr-FR" sz="2000">
              <a:latin typeface="Times" pitchFamily="-65" charset="0"/>
            </a:endParaRPr>
          </a:p>
        </p:txBody>
      </p:sp>
      <p:sp>
        <p:nvSpPr>
          <p:cNvPr id="124935" name="Text Box 7"/>
          <p:cNvSpPr txBox="1">
            <a:spLocks noChangeArrowheads="1"/>
          </p:cNvSpPr>
          <p:nvPr/>
        </p:nvSpPr>
        <p:spPr bwMode="auto">
          <a:xfrm>
            <a:off x="6324600" y="3032125"/>
            <a:ext cx="2203450" cy="1006475"/>
          </a:xfrm>
          <a:prstGeom prst="rect">
            <a:avLst/>
          </a:prstGeom>
          <a:noFill/>
          <a:ln w="9525">
            <a:noFill/>
            <a:miter lim="800000"/>
            <a:headEnd/>
            <a:tailEnd/>
          </a:ln>
          <a:effectLst/>
        </p:spPr>
        <p:txBody>
          <a:bodyPr wrap="none">
            <a:prstTxWarp prst="textNoShape">
              <a:avLst/>
            </a:prstTxWarp>
            <a:spAutoFit/>
          </a:bodyPr>
          <a:lstStyle/>
          <a:p>
            <a:r>
              <a:rPr lang="fr-FR" sz="2000"/>
              <a:t>7 missions Dogon</a:t>
            </a:r>
          </a:p>
          <a:p>
            <a:r>
              <a:rPr lang="fr-FR" sz="2000"/>
              <a:t>1976</a:t>
            </a:r>
          </a:p>
          <a:p>
            <a:r>
              <a:rPr lang="fr-FR" sz="2000"/>
              <a:t>1998-2004</a:t>
            </a:r>
            <a:endParaRPr lang="fr-FR" sz="2000">
              <a:latin typeface="Times" pitchFamily="-65" charset="0"/>
            </a:endParaRPr>
          </a:p>
        </p:txBody>
      </p:sp>
      <p:sp>
        <p:nvSpPr>
          <p:cNvPr id="124936" name="Line 8"/>
          <p:cNvSpPr>
            <a:spLocks noChangeShapeType="1"/>
          </p:cNvSpPr>
          <p:nvPr/>
        </p:nvSpPr>
        <p:spPr bwMode="auto">
          <a:xfrm flipV="1">
            <a:off x="4114800" y="1905000"/>
            <a:ext cx="2209800" cy="0"/>
          </a:xfrm>
          <a:prstGeom prst="line">
            <a:avLst/>
          </a:prstGeom>
          <a:noFill/>
          <a:ln w="63500">
            <a:solidFill>
              <a:schemeClr val="tx1"/>
            </a:solidFill>
            <a:round/>
            <a:headEnd/>
            <a:tailEnd type="triangle" w="med" len="med"/>
          </a:ln>
          <a:effectLst/>
        </p:spPr>
        <p:txBody>
          <a:bodyPr wrap="none" anchor="ctr">
            <a:prstTxWarp prst="textNoShape">
              <a:avLst/>
            </a:prstTxWarp>
          </a:bodyPr>
          <a:lstStyle/>
          <a:p>
            <a:endParaRPr lang="fr-FR"/>
          </a:p>
        </p:txBody>
      </p:sp>
      <p:sp>
        <p:nvSpPr>
          <p:cNvPr id="124937" name="Line 9"/>
          <p:cNvSpPr>
            <a:spLocks noChangeShapeType="1"/>
          </p:cNvSpPr>
          <p:nvPr/>
        </p:nvSpPr>
        <p:spPr bwMode="auto">
          <a:xfrm flipV="1">
            <a:off x="5715000" y="3200400"/>
            <a:ext cx="609600" cy="0"/>
          </a:xfrm>
          <a:prstGeom prst="line">
            <a:avLst/>
          </a:prstGeom>
          <a:noFill/>
          <a:ln w="63500">
            <a:solidFill>
              <a:schemeClr val="tx1"/>
            </a:solidFill>
            <a:round/>
            <a:headEnd/>
            <a:tailEnd type="triangle" w="med" len="med"/>
          </a:ln>
          <a:effectLst/>
        </p:spPr>
        <p:txBody>
          <a:bodyPr wrap="none" anchor="ctr">
            <a:prstTxWarp prst="textNoShape">
              <a:avLst/>
            </a:prstTxWarp>
          </a:bodyPr>
          <a:lstStyle/>
          <a:p>
            <a:endParaRPr lang="fr-FR"/>
          </a:p>
        </p:txBody>
      </p:sp>
      <p:pic>
        <p:nvPicPr>
          <p:cNvPr id="124938" name="Picture 10" descr="Mali"/>
          <p:cNvPicPr>
            <a:picLocks noChangeAspect="1" noChangeArrowheads="1"/>
          </p:cNvPicPr>
          <p:nvPr/>
        </p:nvPicPr>
        <p:blipFill>
          <a:blip r:embed="rId4"/>
          <a:srcRect/>
          <a:stretch>
            <a:fillRect/>
          </a:stretch>
        </p:blipFill>
        <p:spPr bwMode="auto">
          <a:xfrm>
            <a:off x="6172200" y="4046538"/>
            <a:ext cx="2743200" cy="2646362"/>
          </a:xfrm>
          <a:prstGeom prst="rect">
            <a:avLst/>
          </a:prstGeom>
          <a:noFill/>
        </p:spPr>
      </p:pic>
      <p:sp>
        <p:nvSpPr>
          <p:cNvPr id="124939" name="Oval 11"/>
          <p:cNvSpPr>
            <a:spLocks noChangeArrowheads="1"/>
          </p:cNvSpPr>
          <p:nvPr/>
        </p:nvSpPr>
        <p:spPr bwMode="auto">
          <a:xfrm>
            <a:off x="7162800" y="5257800"/>
            <a:ext cx="838200" cy="838200"/>
          </a:xfrm>
          <a:prstGeom prst="ellipse">
            <a:avLst/>
          </a:prstGeom>
          <a:noFill/>
          <a:ln w="38100">
            <a:solidFill>
              <a:srgbClr val="800000"/>
            </a:solidFill>
            <a:round/>
            <a:headEnd/>
            <a:tailEnd/>
          </a:ln>
          <a:effectLst/>
        </p:spPr>
        <p:txBody>
          <a:bodyPr wrap="none" anchor="ctr">
            <a:prstTxWarp prst="textNoShape">
              <a:avLst/>
            </a:prstTxWarp>
          </a:bodyPr>
          <a:lstStyle/>
          <a:p>
            <a:endParaRPr lang="fr-FR"/>
          </a:p>
        </p:txBody>
      </p:sp>
      <p:sp>
        <p:nvSpPr>
          <p:cNvPr id="124940" name="Line 12"/>
          <p:cNvSpPr>
            <a:spLocks noChangeShapeType="1"/>
          </p:cNvSpPr>
          <p:nvPr/>
        </p:nvSpPr>
        <p:spPr bwMode="auto">
          <a:xfrm flipV="1">
            <a:off x="3657600" y="6477000"/>
            <a:ext cx="1752600" cy="0"/>
          </a:xfrm>
          <a:prstGeom prst="line">
            <a:avLst/>
          </a:prstGeom>
          <a:noFill/>
          <a:ln w="34925">
            <a:solidFill>
              <a:srgbClr val="800000"/>
            </a:solidFill>
            <a:round/>
            <a:headEnd/>
            <a:tailEnd/>
          </a:ln>
          <a:effectLst/>
        </p:spPr>
        <p:txBody>
          <a:bodyPr wrap="none" anchor="ctr">
            <a:prstTxWarp prst="textNoShape">
              <a:avLst/>
            </a:prstTxWarp>
          </a:bodyPr>
          <a:lstStyle/>
          <a:p>
            <a:endParaRPr lang="fr-FR"/>
          </a:p>
        </p:txBody>
      </p:sp>
      <p:sp>
        <p:nvSpPr>
          <p:cNvPr id="124941" name="Text Box 13"/>
          <p:cNvSpPr txBox="1">
            <a:spLocks noChangeArrowheads="1"/>
          </p:cNvSpPr>
          <p:nvPr/>
        </p:nvSpPr>
        <p:spPr bwMode="auto">
          <a:xfrm>
            <a:off x="4098925" y="6132513"/>
            <a:ext cx="958850" cy="366712"/>
          </a:xfrm>
          <a:prstGeom prst="rect">
            <a:avLst/>
          </a:prstGeom>
          <a:noFill/>
          <a:ln w="9525">
            <a:noFill/>
            <a:miter lim="800000"/>
            <a:headEnd/>
            <a:tailEnd/>
          </a:ln>
          <a:effectLst/>
        </p:spPr>
        <p:txBody>
          <a:bodyPr wrap="none">
            <a:prstTxWarp prst="textNoShape">
              <a:avLst/>
            </a:prstTxWarp>
            <a:spAutoFit/>
          </a:bodyPr>
          <a:lstStyle/>
          <a:p>
            <a:r>
              <a:rPr lang="fr-FR" sz="1800" b="1">
                <a:solidFill>
                  <a:srgbClr val="800000"/>
                </a:solidFill>
              </a:rPr>
              <a:t>200 km</a:t>
            </a:r>
            <a:endParaRPr lang="fr-FR">
              <a:latin typeface="Times" pitchFamily="-65" charset="0"/>
            </a:endParaRPr>
          </a:p>
        </p:txBody>
      </p:sp>
      <p:sp>
        <p:nvSpPr>
          <p:cNvPr id="124943" name="Rectangle 15"/>
          <p:cNvSpPr>
            <a:spLocks noGrp="1" noChangeArrowheads="1"/>
          </p:cNvSpPr>
          <p:nvPr>
            <p:ph type="title"/>
          </p:nvPr>
        </p:nvSpPr>
        <p:spPr>
          <a:xfrm>
            <a:off x="0" y="0"/>
            <a:ext cx="9144000" cy="914400"/>
          </a:xfrm>
          <a:solidFill>
            <a:srgbClr val="66352E"/>
          </a:solidFill>
          <a:ln/>
        </p:spPr>
        <p:txBody>
          <a:bodyPr>
            <a:normAutofit/>
          </a:bodyPr>
          <a:lstStyle/>
          <a:p>
            <a:r>
              <a:rPr lang="fr-FR" sz="1600" dirty="0" smtClean="0">
                <a:solidFill>
                  <a:srgbClr val="FFFFFF"/>
                </a:solidFill>
                <a:latin typeface="Arial"/>
                <a:cs typeface="Arial"/>
              </a:rPr>
              <a:t>UN EXEMPLE  D’ETUDE ETHNOARCHEOLOGIQUE A CONNOTATION LOCALE : </a:t>
            </a:r>
            <a:br>
              <a:rPr lang="fr-FR" sz="1600" dirty="0" smtClean="0">
                <a:solidFill>
                  <a:srgbClr val="FFFFFF"/>
                </a:solidFill>
                <a:latin typeface="Arial"/>
                <a:cs typeface="Arial"/>
              </a:rPr>
            </a:br>
            <a:r>
              <a:rPr lang="fr-FR" sz="1600" dirty="0" smtClean="0">
                <a:solidFill>
                  <a:srgbClr val="FFFFFF"/>
                </a:solidFill>
                <a:latin typeface="Arial"/>
                <a:cs typeface="Arial"/>
              </a:rPr>
              <a:t>La céramique de la boucle du Niger</a:t>
            </a:r>
            <a:endParaRPr lang="fr-FR" sz="1600" dirty="0">
              <a:solidFill>
                <a:srgbClr val="FFFFFF"/>
              </a:solidFill>
              <a:latin typeface="Arial"/>
              <a:cs typeface="Arial"/>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29059" name="Picture 3" descr="FigCumul"/>
          <p:cNvPicPr>
            <a:picLocks noGrp="1" noChangeAspect="1" noChangeArrowheads="1"/>
          </p:cNvPicPr>
          <p:nvPr>
            <p:ph/>
          </p:nvPr>
        </p:nvPicPr>
        <p:blipFill>
          <a:blip r:embed="rId3"/>
          <a:srcRect/>
          <a:stretch>
            <a:fillRect/>
          </a:stretch>
        </p:blipFill>
        <p:spPr>
          <a:xfrm>
            <a:off x="1219200" y="2201836"/>
            <a:ext cx="7162800" cy="4579964"/>
          </a:xfrm>
        </p:spPr>
      </p:pic>
      <p:sp>
        <p:nvSpPr>
          <p:cNvPr id="5" name="Rectangle 15"/>
          <p:cNvSpPr txBox="1">
            <a:spLocks noChangeArrowheads="1"/>
          </p:cNvSpPr>
          <p:nvPr/>
        </p:nvSpPr>
        <p:spPr>
          <a:xfrm>
            <a:off x="0" y="0"/>
            <a:ext cx="9144000" cy="914400"/>
          </a:xfrm>
          <a:prstGeom prst="rect">
            <a:avLst/>
          </a:prstGeom>
          <a:solidFill>
            <a:srgbClr val="A5907A"/>
          </a:solidFill>
          <a:ln/>
        </p:spPr>
        <p:txBody>
          <a:bodyPr vert="horz" lIns="91440" tIns="45720" rIns="91440" bIns="45720" rtlCol="0" anchor="ctr">
            <a:normAutofit/>
          </a:bodyPr>
          <a:lstStyle/>
          <a:p>
            <a:pPr marL="0" marR="0" lvl="0" indent="0" algn="l" defTabSz="457200" rtl="0" eaLnBrk="1" fontAlgn="auto" latinLnBrk="0" hangingPunct="1">
              <a:lnSpc>
                <a:spcPct val="100000"/>
              </a:lnSpc>
              <a:spcBef>
                <a:spcPct val="0"/>
              </a:spcBef>
              <a:spcAft>
                <a:spcPts val="0"/>
              </a:spcAft>
              <a:buClrTx/>
              <a:buSzTx/>
              <a:buFontTx/>
              <a:buNone/>
              <a:tabLst/>
              <a:defRPr/>
            </a:pPr>
            <a:r>
              <a:rPr lang="fr-FR" sz="2000" dirty="0" smtClean="0">
                <a:solidFill>
                  <a:srgbClr val="000000"/>
                </a:solidFill>
                <a:latin typeface="Arial"/>
                <a:ea typeface="+mj-ea"/>
                <a:cs typeface="Arial"/>
              </a:rPr>
              <a:t>L’enjeu : relations entre styles céramiques et ethnies</a:t>
            </a:r>
            <a:endParaRPr kumimoji="0" lang="fr-FR" sz="2000" b="0" i="0" u="none" strike="noStrike" kern="1200" cap="none" spc="0" normalizeH="0" baseline="0" noProof="0" dirty="0">
              <a:ln>
                <a:noFill/>
              </a:ln>
              <a:solidFill>
                <a:srgbClr val="000000"/>
              </a:solidFill>
              <a:effectLst/>
              <a:uLnTx/>
              <a:uFillTx/>
              <a:latin typeface="Arial"/>
              <a:ea typeface="+mj-ea"/>
              <a:cs typeface="Arial"/>
            </a:endParaRPr>
          </a:p>
        </p:txBody>
      </p:sp>
      <p:pic>
        <p:nvPicPr>
          <p:cNvPr id="6" name="Picture 7" descr="NE12_DogonC colombin"/>
          <p:cNvPicPr>
            <a:picLocks noChangeAspect="1" noChangeArrowheads="1"/>
          </p:cNvPicPr>
          <p:nvPr/>
        </p:nvPicPr>
        <p:blipFill>
          <a:blip r:embed="rId4"/>
          <a:srcRect/>
          <a:stretch>
            <a:fillRect/>
          </a:stretch>
        </p:blipFill>
        <p:spPr bwMode="auto">
          <a:xfrm>
            <a:off x="0" y="4025900"/>
            <a:ext cx="1960293" cy="1308100"/>
          </a:xfrm>
          <a:prstGeom prst="rect">
            <a:avLst/>
          </a:prstGeom>
          <a:noFill/>
          <a:ln w="9525">
            <a:noFill/>
            <a:miter lim="800000"/>
            <a:headEnd/>
            <a:tailEnd/>
          </a:ln>
        </p:spPr>
      </p:pic>
      <p:pic>
        <p:nvPicPr>
          <p:cNvPr id="7" name="Picture 6" descr="NE13_Tumulus DIN2"/>
          <p:cNvPicPr>
            <a:picLocks noChangeAspect="1" noChangeArrowheads="1"/>
          </p:cNvPicPr>
          <p:nvPr/>
        </p:nvPicPr>
        <p:blipFill>
          <a:blip r:embed="rId5"/>
          <a:srcRect/>
          <a:stretch>
            <a:fillRect/>
          </a:stretch>
        </p:blipFill>
        <p:spPr bwMode="auto">
          <a:xfrm>
            <a:off x="7391400" y="4241800"/>
            <a:ext cx="1752600" cy="1168400"/>
          </a:xfrm>
          <a:prstGeom prst="rect">
            <a:avLst/>
          </a:prstGeom>
          <a:noFill/>
        </p:spPr>
      </p:pic>
      <p:pic>
        <p:nvPicPr>
          <p:cNvPr id="8" name="Picture 5" descr="Poterie"/>
          <p:cNvPicPr>
            <a:picLocks noChangeAspect="1" noChangeArrowheads="1"/>
          </p:cNvPicPr>
          <p:nvPr/>
        </p:nvPicPr>
        <p:blipFill>
          <a:blip r:embed="rId6"/>
          <a:srcRect/>
          <a:stretch>
            <a:fillRect/>
          </a:stretch>
        </p:blipFill>
        <p:spPr bwMode="auto">
          <a:xfrm>
            <a:off x="4114800" y="762000"/>
            <a:ext cx="1295400" cy="1645920"/>
          </a:xfrm>
          <a:prstGeom prst="rect">
            <a:avLst/>
          </a:prstGeom>
          <a:noFill/>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7522" name="Rectangle 2"/>
          <p:cNvSpPr>
            <a:spLocks noGrp="1" noChangeArrowheads="1"/>
          </p:cNvSpPr>
          <p:nvPr>
            <p:ph type="body" idx="1"/>
          </p:nvPr>
        </p:nvSpPr>
        <p:spPr>
          <a:xfrm>
            <a:off x="0" y="4495800"/>
            <a:ext cx="9144000" cy="2362200"/>
          </a:xfrm>
          <a:solidFill>
            <a:schemeClr val="bg2"/>
          </a:solidFill>
        </p:spPr>
        <p:txBody>
          <a:bodyPr>
            <a:normAutofit/>
          </a:bodyPr>
          <a:lstStyle/>
          <a:p>
            <a:pPr marL="609600" indent="-609600">
              <a:buFontTx/>
              <a:buNone/>
            </a:pPr>
            <a:r>
              <a:rPr lang="fr-FR" sz="1800" dirty="0" smtClean="0">
                <a:latin typeface="Arial"/>
                <a:cs typeface="Arial"/>
              </a:rPr>
              <a:t>Des </a:t>
            </a:r>
            <a:r>
              <a:rPr lang="fr-FR" sz="1800" dirty="0">
                <a:latin typeface="Arial"/>
                <a:cs typeface="Arial"/>
              </a:rPr>
              <a:t>orientations inhabituelles :</a:t>
            </a:r>
          </a:p>
          <a:p>
            <a:pPr marL="609600" indent="-609600">
              <a:buFontTx/>
              <a:buAutoNum type="arabicPeriod"/>
            </a:pPr>
            <a:r>
              <a:rPr lang="fr-FR" sz="1800" dirty="0">
                <a:latin typeface="Arial"/>
                <a:cs typeface="Arial"/>
              </a:rPr>
              <a:t>Des enqu</a:t>
            </a:r>
            <a:r>
              <a:rPr lang="fr-FR" altLang="ja-JP" sz="1800" dirty="0">
                <a:latin typeface="Arial"/>
                <a:cs typeface="Arial"/>
              </a:rPr>
              <a:t>êtes orientées vers la collecte de </a:t>
            </a:r>
            <a:r>
              <a:rPr lang="fr-FR" altLang="ja-JP" sz="1800" dirty="0">
                <a:solidFill>
                  <a:srgbClr val="7C312A"/>
                </a:solidFill>
                <a:latin typeface="Arial"/>
                <a:cs typeface="Arial"/>
              </a:rPr>
              <a:t>données chiffrées </a:t>
            </a:r>
            <a:r>
              <a:rPr lang="fr-FR" altLang="ja-JP" sz="1800" dirty="0">
                <a:latin typeface="Arial"/>
                <a:cs typeface="Arial"/>
              </a:rPr>
              <a:t>traitables statistiquement</a:t>
            </a:r>
          </a:p>
          <a:p>
            <a:pPr marL="609600" indent="-609600">
              <a:buFontTx/>
              <a:buAutoNum type="arabicPeriod"/>
            </a:pPr>
            <a:r>
              <a:rPr lang="fr-FR" sz="1800" dirty="0">
                <a:latin typeface="Arial"/>
                <a:cs typeface="Arial"/>
              </a:rPr>
              <a:t>Une perspective extensive</a:t>
            </a:r>
          </a:p>
          <a:p>
            <a:pPr marL="609600" indent="-609600">
              <a:buFontTx/>
              <a:buAutoNum type="arabicPeriod"/>
            </a:pPr>
            <a:r>
              <a:rPr lang="fr-FR" sz="1800" dirty="0">
                <a:latin typeface="Arial"/>
                <a:cs typeface="Arial"/>
              </a:rPr>
              <a:t>Une importante </a:t>
            </a:r>
            <a:r>
              <a:rPr lang="fr-FR" sz="1800" dirty="0">
                <a:solidFill>
                  <a:srgbClr val="7C312A"/>
                </a:solidFill>
                <a:latin typeface="Arial"/>
                <a:cs typeface="Arial"/>
              </a:rPr>
              <a:t>restriction du champ </a:t>
            </a:r>
            <a:r>
              <a:rPr lang="fr-FR" sz="1800" dirty="0" smtClean="0">
                <a:solidFill>
                  <a:srgbClr val="7C312A"/>
                </a:solidFill>
                <a:latin typeface="Arial"/>
                <a:cs typeface="Arial"/>
              </a:rPr>
              <a:t>d’étude</a:t>
            </a:r>
            <a:r>
              <a:rPr lang="fr-FR" sz="1800" dirty="0" smtClean="0">
                <a:latin typeface="Arial"/>
                <a:cs typeface="Arial"/>
              </a:rPr>
              <a:t> </a:t>
            </a:r>
            <a:r>
              <a:rPr lang="fr-FR" sz="1800" dirty="0">
                <a:latin typeface="Arial"/>
                <a:cs typeface="Arial"/>
              </a:rPr>
              <a:t>(céramique)</a:t>
            </a:r>
          </a:p>
          <a:p>
            <a:pPr marL="609600" indent="-609600">
              <a:buFontTx/>
              <a:buAutoNum type="arabicPeriod"/>
            </a:pPr>
            <a:r>
              <a:rPr lang="fr-FR" sz="1800" dirty="0">
                <a:latin typeface="Arial"/>
                <a:cs typeface="Arial"/>
              </a:rPr>
              <a:t>Une intégration de recherches archéologiques parallèles</a:t>
            </a:r>
          </a:p>
          <a:p>
            <a:pPr marL="609600" indent="-609600">
              <a:buFontTx/>
              <a:buAutoNum type="arabicPeriod"/>
            </a:pPr>
            <a:r>
              <a:rPr lang="fr-FR" sz="1800" dirty="0">
                <a:latin typeface="Arial"/>
                <a:cs typeface="Arial"/>
              </a:rPr>
              <a:t>Une mise à l’épreuve d’une </a:t>
            </a:r>
            <a:r>
              <a:rPr lang="fr-FR" sz="1800" dirty="0">
                <a:solidFill>
                  <a:srgbClr val="7C312A"/>
                </a:solidFill>
                <a:latin typeface="Arial"/>
                <a:cs typeface="Arial"/>
              </a:rPr>
              <a:t>réflexion théorique</a:t>
            </a:r>
          </a:p>
        </p:txBody>
      </p:sp>
      <p:pic>
        <p:nvPicPr>
          <p:cNvPr id="107523" name="Picture 3" descr="VilleDIN"/>
          <p:cNvPicPr>
            <a:picLocks noChangeAspect="1" noChangeArrowheads="1"/>
          </p:cNvPicPr>
          <p:nvPr/>
        </p:nvPicPr>
        <p:blipFill>
          <a:blip r:embed="rId3"/>
          <a:srcRect/>
          <a:stretch>
            <a:fillRect/>
          </a:stretch>
        </p:blipFill>
        <p:spPr bwMode="auto">
          <a:xfrm>
            <a:off x="72911" y="1371600"/>
            <a:ext cx="5261089" cy="3007140"/>
          </a:xfrm>
          <a:prstGeom prst="rect">
            <a:avLst/>
          </a:prstGeom>
          <a:noFill/>
        </p:spPr>
      </p:pic>
      <p:sp>
        <p:nvSpPr>
          <p:cNvPr id="107524" name="Rectangle 4"/>
          <p:cNvSpPr>
            <a:spLocks noGrp="1" noChangeArrowheads="1"/>
          </p:cNvSpPr>
          <p:nvPr>
            <p:ph type="title"/>
          </p:nvPr>
        </p:nvSpPr>
        <p:spPr>
          <a:xfrm>
            <a:off x="76200" y="152400"/>
            <a:ext cx="4114800" cy="609600"/>
          </a:xfrm>
        </p:spPr>
        <p:txBody>
          <a:bodyPr>
            <a:normAutofit/>
          </a:bodyPr>
          <a:lstStyle/>
          <a:p>
            <a:r>
              <a:rPr lang="fr-FR" sz="2000" dirty="0">
                <a:solidFill>
                  <a:schemeClr val="tx1"/>
                </a:solidFill>
                <a:latin typeface="Arial"/>
                <a:cs typeface="Arial"/>
              </a:rPr>
              <a:t>Les composantes d’une enqu</a:t>
            </a:r>
            <a:r>
              <a:rPr lang="fr-FR" altLang="ja-JP" sz="2000" dirty="0">
                <a:solidFill>
                  <a:schemeClr val="tx1"/>
                </a:solidFill>
                <a:latin typeface="Arial"/>
                <a:cs typeface="Arial"/>
              </a:rPr>
              <a:t>ête</a:t>
            </a:r>
            <a:endParaRPr lang="fr-FR" sz="2000" dirty="0">
              <a:latin typeface="Arial"/>
              <a:cs typeface="Arial"/>
            </a:endParaRPr>
          </a:p>
        </p:txBody>
      </p:sp>
      <p:pic>
        <p:nvPicPr>
          <p:cNvPr id="5" name="Picture 3"/>
          <p:cNvPicPr>
            <a:picLocks noChangeAspect="1" noChangeArrowheads="1"/>
          </p:cNvPicPr>
          <p:nvPr/>
        </p:nvPicPr>
        <p:blipFill>
          <a:blip r:embed="rId4"/>
          <a:srcRect/>
          <a:stretch>
            <a:fillRect/>
          </a:stretch>
        </p:blipFill>
        <p:spPr bwMode="auto">
          <a:xfrm>
            <a:off x="5486400" y="40859"/>
            <a:ext cx="3429000" cy="437874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15714" name="Picture 2" descr="Potières"/>
          <p:cNvPicPr>
            <a:picLocks noChangeAspect="1" noChangeArrowheads="1"/>
          </p:cNvPicPr>
          <p:nvPr/>
        </p:nvPicPr>
        <p:blipFill>
          <a:blip r:embed="rId3"/>
          <a:srcRect/>
          <a:stretch>
            <a:fillRect/>
          </a:stretch>
        </p:blipFill>
        <p:spPr bwMode="auto">
          <a:xfrm>
            <a:off x="0" y="876300"/>
            <a:ext cx="9151938" cy="5991225"/>
          </a:xfrm>
          <a:prstGeom prst="rect">
            <a:avLst/>
          </a:prstGeom>
          <a:noFill/>
        </p:spPr>
      </p:pic>
      <p:sp>
        <p:nvSpPr>
          <p:cNvPr id="115715" name="Rectangle 3"/>
          <p:cNvSpPr>
            <a:spLocks noGrp="1" noChangeArrowheads="1"/>
          </p:cNvSpPr>
          <p:nvPr>
            <p:ph type="title"/>
          </p:nvPr>
        </p:nvSpPr>
        <p:spPr>
          <a:xfrm>
            <a:off x="3048000" y="228600"/>
            <a:ext cx="5638800" cy="533400"/>
          </a:xfrm>
        </p:spPr>
        <p:txBody>
          <a:bodyPr>
            <a:normAutofit/>
          </a:bodyPr>
          <a:lstStyle/>
          <a:p>
            <a:pPr algn="r"/>
            <a:r>
              <a:rPr lang="fr-FR" sz="2000" dirty="0">
                <a:solidFill>
                  <a:schemeClr val="tx1"/>
                </a:solidFill>
                <a:latin typeface="Arial"/>
                <a:cs typeface="Arial"/>
              </a:rPr>
              <a:t>Enqu</a:t>
            </a:r>
            <a:r>
              <a:rPr lang="fr-FR" altLang="ja-JP" sz="2000" dirty="0">
                <a:solidFill>
                  <a:schemeClr val="tx1"/>
                </a:solidFill>
                <a:latin typeface="Arial"/>
                <a:cs typeface="Arial"/>
              </a:rPr>
              <a:t>êtes</a:t>
            </a:r>
            <a:r>
              <a:rPr lang="fr-FR" sz="2000" dirty="0">
                <a:solidFill>
                  <a:schemeClr val="tx1"/>
                </a:solidFill>
                <a:latin typeface="Arial"/>
                <a:cs typeface="Arial"/>
              </a:rPr>
              <a:t> potières</a:t>
            </a:r>
            <a:endParaRPr lang="fr-FR" sz="2000" dirty="0">
              <a:latin typeface="Arial"/>
              <a:cs typeface="Arial"/>
            </a:endParaRPr>
          </a:p>
        </p:txBody>
      </p:sp>
      <p:pic>
        <p:nvPicPr>
          <p:cNvPr id="115717" name="Picture 5" descr="Fpotière1a"/>
          <p:cNvPicPr>
            <a:picLocks noGrp="1" noChangeAspect="1" noChangeArrowheads="1"/>
          </p:cNvPicPr>
          <p:nvPr>
            <p:ph sz="quarter" idx="1"/>
          </p:nvPr>
        </p:nvPicPr>
        <p:blipFill>
          <a:blip r:embed="rId4"/>
          <a:srcRect/>
          <a:stretch>
            <a:fillRect/>
          </a:stretch>
        </p:blipFill>
        <p:spPr>
          <a:xfrm>
            <a:off x="0" y="0"/>
            <a:ext cx="2054225" cy="2895600"/>
          </a:xfrm>
        </p:spPr>
      </p:pic>
      <p:sp>
        <p:nvSpPr>
          <p:cNvPr id="115721" name="Text Box 9"/>
          <p:cNvSpPr txBox="1">
            <a:spLocks noChangeArrowheads="1"/>
          </p:cNvSpPr>
          <p:nvPr/>
        </p:nvSpPr>
        <p:spPr bwMode="auto">
          <a:xfrm>
            <a:off x="2362200" y="990600"/>
            <a:ext cx="4238097" cy="369332"/>
          </a:xfrm>
          <a:prstGeom prst="rect">
            <a:avLst/>
          </a:prstGeom>
          <a:noFill/>
          <a:ln w="9525">
            <a:noFill/>
            <a:miter lim="800000"/>
            <a:headEnd/>
            <a:tailEnd/>
          </a:ln>
        </p:spPr>
        <p:txBody>
          <a:bodyPr wrap="none">
            <a:prstTxWarp prst="textNoShape">
              <a:avLst/>
            </a:prstTxWarp>
            <a:spAutoFit/>
          </a:bodyPr>
          <a:lstStyle/>
          <a:p>
            <a:r>
              <a:rPr lang="fr-FR" dirty="0">
                <a:solidFill>
                  <a:schemeClr val="bg1"/>
                </a:solidFill>
              </a:rPr>
              <a:t>1363 potières, enseignantes non comprises</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4274" name="Rectangle 1026"/>
          <p:cNvSpPr>
            <a:spLocks noGrp="1" noChangeArrowheads="1"/>
          </p:cNvSpPr>
          <p:nvPr>
            <p:ph type="title"/>
          </p:nvPr>
        </p:nvSpPr>
        <p:spPr>
          <a:xfrm>
            <a:off x="685800" y="152400"/>
            <a:ext cx="7772400" cy="838200"/>
          </a:xfrm>
        </p:spPr>
        <p:txBody>
          <a:bodyPr>
            <a:normAutofit/>
          </a:bodyPr>
          <a:lstStyle/>
          <a:p>
            <a:r>
              <a:rPr lang="fr-FR" sz="2400" dirty="0" smtClean="0">
                <a:latin typeface="Arial" pitchFamily="-65" charset="0"/>
              </a:rPr>
              <a:t>Ressemblance affirmée  ou calculée </a:t>
            </a:r>
            <a:r>
              <a:rPr lang="fr-FR" sz="2400" dirty="0">
                <a:latin typeface="Arial" pitchFamily="-65" charset="0"/>
              </a:rPr>
              <a:t>: </a:t>
            </a:r>
            <a:r>
              <a:rPr lang="fr-FR" sz="2400" dirty="0" smtClean="0">
                <a:latin typeface="Arial" pitchFamily="-65" charset="0"/>
              </a:rPr>
              <a:t/>
            </a:r>
            <a:br>
              <a:rPr lang="fr-FR" sz="2400" dirty="0" smtClean="0">
                <a:latin typeface="Arial" pitchFamily="-65" charset="0"/>
              </a:rPr>
            </a:br>
            <a:r>
              <a:rPr lang="fr-FR" sz="2400" dirty="0" smtClean="0">
                <a:latin typeface="Arial" pitchFamily="-65" charset="0"/>
              </a:rPr>
              <a:t>(construction </a:t>
            </a:r>
            <a:r>
              <a:rPr lang="fr-FR" sz="2400" dirty="0">
                <a:latin typeface="Arial" pitchFamily="-65" charset="0"/>
              </a:rPr>
              <a:t>de type </a:t>
            </a:r>
            <a:r>
              <a:rPr lang="fr-FR" sz="2400" dirty="0" smtClean="0">
                <a:latin typeface="Arial" pitchFamily="-65" charset="0"/>
              </a:rPr>
              <a:t>classificatoire)</a:t>
            </a:r>
            <a:endParaRPr lang="fr-FR" sz="2400" dirty="0"/>
          </a:p>
        </p:txBody>
      </p:sp>
      <p:pic>
        <p:nvPicPr>
          <p:cNvPr id="54278" name="Picture 1030"/>
          <p:cNvPicPr>
            <a:picLocks noGrp="1" noChangeAspect="1" noChangeArrowheads="1"/>
          </p:cNvPicPr>
          <p:nvPr>
            <p:ph idx="1"/>
          </p:nvPr>
        </p:nvPicPr>
        <p:blipFill>
          <a:blip r:embed="rId3"/>
          <a:srcRect/>
          <a:stretch>
            <a:fillRect/>
          </a:stretch>
        </p:blipFill>
        <p:spPr>
          <a:xfrm>
            <a:off x="1066800" y="1219200"/>
            <a:ext cx="6934200" cy="5435600"/>
          </a:xfrm>
          <a:noFill/>
          <a:ln/>
        </p:spPr>
      </p:pic>
      <p:sp>
        <p:nvSpPr>
          <p:cNvPr id="54279" name="Text Box 1031"/>
          <p:cNvSpPr txBox="1">
            <a:spLocks noChangeArrowheads="1"/>
          </p:cNvSpPr>
          <p:nvPr/>
        </p:nvSpPr>
        <p:spPr bwMode="auto">
          <a:xfrm>
            <a:off x="2895600" y="1828800"/>
            <a:ext cx="3183784" cy="338554"/>
          </a:xfrm>
          <a:prstGeom prst="rect">
            <a:avLst/>
          </a:prstGeom>
          <a:noFill/>
          <a:ln w="9525">
            <a:noFill/>
            <a:miter lim="800000"/>
            <a:headEnd/>
            <a:tailEnd/>
          </a:ln>
          <a:effectLst/>
        </p:spPr>
        <p:txBody>
          <a:bodyPr wrap="none">
            <a:prstTxWarp prst="textNoShape">
              <a:avLst/>
            </a:prstTxWarp>
            <a:spAutoFit/>
          </a:bodyPr>
          <a:lstStyle/>
          <a:p>
            <a:r>
              <a:rPr lang="fr-FR" sz="1600" dirty="0">
                <a:solidFill>
                  <a:srgbClr val="800000"/>
                </a:solidFill>
              </a:rPr>
              <a:t>Caractéristiques intrinsèques (G)</a:t>
            </a:r>
            <a:endParaRPr lang="fr-FR" dirty="0">
              <a:solidFill>
                <a:srgbClr val="800000"/>
              </a:solidFill>
            </a:endParaRPr>
          </a:p>
        </p:txBody>
      </p:sp>
      <p:sp>
        <p:nvSpPr>
          <p:cNvPr id="54280" name="Text Box 1032"/>
          <p:cNvSpPr txBox="1">
            <a:spLocks noChangeArrowheads="1"/>
          </p:cNvSpPr>
          <p:nvPr/>
        </p:nvSpPr>
        <p:spPr bwMode="auto">
          <a:xfrm>
            <a:off x="6324600" y="1622425"/>
            <a:ext cx="1752600" cy="587375"/>
          </a:xfrm>
          <a:prstGeom prst="rect">
            <a:avLst/>
          </a:prstGeom>
          <a:noFill/>
          <a:ln w="9525">
            <a:noFill/>
            <a:miter lim="800000"/>
            <a:headEnd/>
            <a:tailEnd/>
          </a:ln>
          <a:effectLst/>
        </p:spPr>
        <p:txBody>
          <a:bodyPr wrap="square">
            <a:prstTxWarp prst="textNoShape">
              <a:avLst/>
            </a:prstTxWarp>
            <a:spAutoFit/>
          </a:bodyPr>
          <a:lstStyle/>
          <a:p>
            <a:r>
              <a:rPr lang="fr-FR" sz="1600" dirty="0">
                <a:solidFill>
                  <a:srgbClr val="800000"/>
                </a:solidFill>
              </a:rPr>
              <a:t>Caractéristiques extrinsèques (T)</a:t>
            </a:r>
          </a:p>
        </p:txBody>
      </p:sp>
      <p:sp>
        <p:nvSpPr>
          <p:cNvPr id="6" name="ZoneTexte 5"/>
          <p:cNvSpPr txBox="1"/>
          <p:nvPr/>
        </p:nvSpPr>
        <p:spPr>
          <a:xfrm>
            <a:off x="76200" y="5867400"/>
            <a:ext cx="3443934" cy="369332"/>
          </a:xfrm>
          <a:prstGeom prst="rect">
            <a:avLst/>
          </a:prstGeom>
          <a:solidFill>
            <a:srgbClr val="A5907A"/>
          </a:solidFill>
        </p:spPr>
        <p:txBody>
          <a:bodyPr wrap="none" rtlCol="0">
            <a:spAutoFit/>
          </a:bodyPr>
          <a:lstStyle/>
          <a:p>
            <a:r>
              <a:rPr lang="fr-FR" dirty="0" smtClean="0"/>
              <a:t>1, 2 et 3 peuvent être comparés</a:t>
            </a:r>
            <a:endParaRPr lang="fr-FR" dirty="0"/>
          </a:p>
        </p:txBody>
      </p:sp>
    </p:spTree>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9810" name="Rectangle 2"/>
          <p:cNvSpPr>
            <a:spLocks noGrp="1" noChangeArrowheads="1"/>
          </p:cNvSpPr>
          <p:nvPr>
            <p:ph type="title"/>
          </p:nvPr>
        </p:nvSpPr>
        <p:spPr>
          <a:xfrm>
            <a:off x="6248400" y="0"/>
            <a:ext cx="2819400" cy="1143000"/>
          </a:xfrm>
        </p:spPr>
        <p:txBody>
          <a:bodyPr>
            <a:normAutofit/>
          </a:bodyPr>
          <a:lstStyle/>
          <a:p>
            <a:r>
              <a:rPr lang="fr-FR" sz="2000" dirty="0">
                <a:solidFill>
                  <a:schemeClr val="tx1"/>
                </a:solidFill>
                <a:latin typeface="Arial"/>
                <a:cs typeface="Arial"/>
              </a:rPr>
              <a:t>Notes montages</a:t>
            </a:r>
            <a:endParaRPr lang="fr-FR" sz="2000" dirty="0">
              <a:latin typeface="Arial"/>
              <a:cs typeface="Arial"/>
            </a:endParaRPr>
          </a:p>
        </p:txBody>
      </p:sp>
      <p:sp>
        <p:nvSpPr>
          <p:cNvPr id="119811" name="Rectangle 3"/>
          <p:cNvSpPr>
            <a:spLocks noGrp="1" noChangeArrowheads="1"/>
          </p:cNvSpPr>
          <p:nvPr>
            <p:ph type="body" sz="half" idx="3"/>
          </p:nvPr>
        </p:nvSpPr>
        <p:spPr>
          <a:xfrm>
            <a:off x="304800" y="4419600"/>
            <a:ext cx="1981200" cy="990600"/>
          </a:xfrm>
        </p:spPr>
        <p:txBody>
          <a:bodyPr>
            <a:normAutofit/>
          </a:bodyPr>
          <a:lstStyle/>
          <a:p>
            <a:pPr>
              <a:buFontTx/>
              <a:buNone/>
            </a:pPr>
            <a:r>
              <a:rPr lang="fr-FR" sz="1600" dirty="0">
                <a:latin typeface="Arial"/>
                <a:cs typeface="Arial"/>
              </a:rPr>
              <a:t>14 traditions</a:t>
            </a:r>
          </a:p>
          <a:p>
            <a:pPr>
              <a:buFontTx/>
              <a:buNone/>
            </a:pPr>
            <a:r>
              <a:rPr lang="fr-FR" sz="1600" dirty="0">
                <a:latin typeface="Arial"/>
                <a:cs typeface="Arial"/>
              </a:rPr>
              <a:t>305 montages</a:t>
            </a:r>
          </a:p>
          <a:p>
            <a:pPr>
              <a:buFontTx/>
              <a:buNone/>
            </a:pPr>
            <a:r>
              <a:rPr lang="fr-FR" sz="1600" dirty="0">
                <a:latin typeface="Arial"/>
                <a:cs typeface="Arial"/>
              </a:rPr>
              <a:t>20.281 gestes</a:t>
            </a:r>
          </a:p>
        </p:txBody>
      </p:sp>
      <p:pic>
        <p:nvPicPr>
          <p:cNvPr id="119812" name="Picture 4" descr="Enquête2"/>
          <p:cNvPicPr>
            <a:picLocks noGrp="1" noChangeAspect="1" noChangeArrowheads="1"/>
          </p:cNvPicPr>
          <p:nvPr>
            <p:ph sz="quarter" idx="1"/>
          </p:nvPr>
        </p:nvPicPr>
        <p:blipFill>
          <a:blip r:embed="rId3"/>
          <a:srcRect/>
          <a:stretch>
            <a:fillRect/>
          </a:stretch>
        </p:blipFill>
        <p:spPr>
          <a:xfrm>
            <a:off x="0" y="0"/>
            <a:ext cx="6172200" cy="4130675"/>
          </a:xfrm>
        </p:spPr>
      </p:pic>
      <p:pic>
        <p:nvPicPr>
          <p:cNvPr id="119813" name="Picture 5" descr="Nmontagge3"/>
          <p:cNvPicPr>
            <a:picLocks noChangeAspect="1" noChangeArrowheads="1"/>
          </p:cNvPicPr>
          <p:nvPr/>
        </p:nvPicPr>
        <p:blipFill>
          <a:blip r:embed="rId4"/>
          <a:srcRect/>
          <a:stretch>
            <a:fillRect/>
          </a:stretch>
        </p:blipFill>
        <p:spPr bwMode="auto">
          <a:xfrm>
            <a:off x="5486400" y="1150938"/>
            <a:ext cx="2895600" cy="2125662"/>
          </a:xfrm>
          <a:prstGeom prst="rect">
            <a:avLst/>
          </a:prstGeom>
          <a:noFill/>
        </p:spPr>
      </p:pic>
      <p:pic>
        <p:nvPicPr>
          <p:cNvPr id="119814" name="Picture 6" descr="Nmontage1"/>
          <p:cNvPicPr>
            <a:picLocks noGrp="1" noChangeAspect="1" noChangeArrowheads="1"/>
          </p:cNvPicPr>
          <p:nvPr>
            <p:ph sz="quarter" idx="2"/>
          </p:nvPr>
        </p:nvPicPr>
        <p:blipFill>
          <a:blip r:embed="rId5"/>
          <a:srcRect/>
          <a:stretch>
            <a:fillRect/>
          </a:stretch>
        </p:blipFill>
        <p:spPr>
          <a:xfrm>
            <a:off x="3810000" y="3429000"/>
            <a:ext cx="2735263" cy="3429000"/>
          </a:xfrm>
        </p:spPr>
      </p:pic>
      <p:pic>
        <p:nvPicPr>
          <p:cNvPr id="119815" name="Picture 7" descr="Nmontage2"/>
          <p:cNvPicPr>
            <a:picLocks noChangeAspect="1" noChangeArrowheads="1"/>
          </p:cNvPicPr>
          <p:nvPr/>
        </p:nvPicPr>
        <p:blipFill>
          <a:blip r:embed="rId6"/>
          <a:srcRect/>
          <a:stretch>
            <a:fillRect/>
          </a:stretch>
        </p:blipFill>
        <p:spPr bwMode="auto">
          <a:xfrm>
            <a:off x="6519863" y="3429000"/>
            <a:ext cx="2624137" cy="3429000"/>
          </a:xfrm>
          <a:prstGeom prst="rect">
            <a:avLst/>
          </a:prstGeom>
          <a:noFill/>
        </p:spPr>
      </p:pic>
      <p:pic>
        <p:nvPicPr>
          <p:cNvPr id="8" name="Picture 4" descr="Test2"/>
          <p:cNvPicPr>
            <a:picLocks noChangeAspect="1" noChangeArrowheads="1"/>
          </p:cNvPicPr>
          <p:nvPr/>
        </p:nvPicPr>
        <p:blipFill>
          <a:blip r:embed="rId7"/>
          <a:srcRect/>
          <a:stretch>
            <a:fillRect/>
          </a:stretch>
        </p:blipFill>
        <p:spPr bwMode="auto">
          <a:xfrm>
            <a:off x="1828800" y="4495800"/>
            <a:ext cx="2819400" cy="2013278"/>
          </a:xfrm>
          <a:prstGeom prst="rect">
            <a:avLst/>
          </a:prstGeom>
          <a:noFill/>
          <a:ln w="9525">
            <a:noFill/>
            <a:miter lim="800000"/>
            <a:headEnd/>
            <a:tailEnd/>
          </a:ln>
          <a:effectLst>
            <a:outerShdw blurRad="50800" dist="215900" dir="2700000">
              <a:srgbClr val="000000">
                <a:alpha val="43000"/>
              </a:srgbClr>
            </a:outerShdw>
          </a:effectLst>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61122" name="Rectangle 2"/>
          <p:cNvSpPr>
            <a:spLocks noGrp="1" noChangeArrowheads="1"/>
          </p:cNvSpPr>
          <p:nvPr>
            <p:ph type="title"/>
          </p:nvPr>
        </p:nvSpPr>
        <p:spPr>
          <a:xfrm>
            <a:off x="5486400" y="3124200"/>
            <a:ext cx="3352800" cy="609600"/>
          </a:xfrm>
        </p:spPr>
        <p:txBody>
          <a:bodyPr>
            <a:noAutofit/>
          </a:bodyPr>
          <a:lstStyle/>
          <a:p>
            <a:r>
              <a:rPr lang="fr-FR" sz="1800" dirty="0">
                <a:solidFill>
                  <a:schemeClr val="tx1"/>
                </a:solidFill>
                <a:latin typeface="Arial"/>
                <a:cs typeface="Arial"/>
              </a:rPr>
              <a:t>Fiches acheteurs sur  12 marchés</a:t>
            </a:r>
            <a:endParaRPr lang="fr-FR" sz="1800" dirty="0">
              <a:latin typeface="Arial"/>
              <a:cs typeface="Arial"/>
            </a:endParaRPr>
          </a:p>
        </p:txBody>
      </p:sp>
      <p:pic>
        <p:nvPicPr>
          <p:cNvPr id="261123" name="Picture 3" descr="Enquête2x"/>
          <p:cNvPicPr>
            <a:picLocks noGrp="1" noChangeAspect="1" noChangeArrowheads="1"/>
          </p:cNvPicPr>
          <p:nvPr>
            <p:ph sz="quarter" idx="1"/>
          </p:nvPr>
        </p:nvPicPr>
        <p:blipFill>
          <a:blip r:embed="rId3"/>
          <a:srcRect/>
          <a:stretch>
            <a:fillRect/>
          </a:stretch>
        </p:blipFill>
        <p:spPr>
          <a:xfrm>
            <a:off x="4572000" y="3817938"/>
            <a:ext cx="4572000" cy="3040062"/>
          </a:xfrm>
        </p:spPr>
      </p:pic>
      <p:pic>
        <p:nvPicPr>
          <p:cNvPr id="261124" name="Picture 4" descr="Fmarché"/>
          <p:cNvPicPr>
            <a:picLocks noGrp="1" noChangeAspect="1" noChangeArrowheads="1"/>
          </p:cNvPicPr>
          <p:nvPr>
            <p:ph sz="quarter" idx="2"/>
          </p:nvPr>
        </p:nvPicPr>
        <p:blipFill>
          <a:blip r:embed="rId4"/>
          <a:srcRect/>
          <a:stretch>
            <a:fillRect/>
          </a:stretch>
        </p:blipFill>
        <p:spPr>
          <a:xfrm>
            <a:off x="0" y="0"/>
            <a:ext cx="4572000" cy="6858000"/>
          </a:xfrm>
        </p:spPr>
      </p:pic>
      <p:pic>
        <p:nvPicPr>
          <p:cNvPr id="261125" name="Picture 5" descr="MarchéDog2"/>
          <p:cNvPicPr>
            <a:picLocks noChangeAspect="1" noChangeArrowheads="1"/>
          </p:cNvPicPr>
          <p:nvPr/>
        </p:nvPicPr>
        <p:blipFill>
          <a:blip r:embed="rId5"/>
          <a:srcRect/>
          <a:stretch>
            <a:fillRect/>
          </a:stretch>
        </p:blipFill>
        <p:spPr bwMode="auto">
          <a:xfrm>
            <a:off x="5181600" y="0"/>
            <a:ext cx="3962400" cy="3071813"/>
          </a:xfrm>
          <a:prstGeom prst="rect">
            <a:avLst/>
          </a:prstGeom>
          <a:noFill/>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1858" name="Rectangle 2"/>
          <p:cNvSpPr>
            <a:spLocks noGrp="1" noChangeArrowheads="1"/>
          </p:cNvSpPr>
          <p:nvPr>
            <p:ph type="body" sz="half" idx="3"/>
          </p:nvPr>
        </p:nvSpPr>
        <p:spPr>
          <a:xfrm>
            <a:off x="0" y="0"/>
            <a:ext cx="5181600" cy="762000"/>
          </a:xfrm>
        </p:spPr>
        <p:txBody>
          <a:bodyPr>
            <a:normAutofit/>
          </a:bodyPr>
          <a:lstStyle/>
          <a:p>
            <a:pPr>
              <a:lnSpc>
                <a:spcPct val="90000"/>
              </a:lnSpc>
              <a:buFontTx/>
              <a:buNone/>
            </a:pPr>
            <a:r>
              <a:rPr lang="fr-FR" sz="1800" dirty="0">
                <a:latin typeface="Arial"/>
                <a:cs typeface="Arial"/>
              </a:rPr>
              <a:t>Inventaires concessions</a:t>
            </a:r>
          </a:p>
          <a:p>
            <a:pPr>
              <a:lnSpc>
                <a:spcPct val="90000"/>
              </a:lnSpc>
              <a:buFontTx/>
              <a:buNone/>
            </a:pPr>
            <a:r>
              <a:rPr lang="fr-FR" sz="1800" dirty="0">
                <a:latin typeface="Arial"/>
                <a:cs typeface="Arial"/>
              </a:rPr>
              <a:t>143 cas</a:t>
            </a:r>
          </a:p>
        </p:txBody>
      </p:sp>
      <p:pic>
        <p:nvPicPr>
          <p:cNvPr id="121859" name="Picture 3" descr="NE13_Mélange trad"/>
          <p:cNvPicPr>
            <a:picLocks noChangeAspect="1" noChangeArrowheads="1"/>
          </p:cNvPicPr>
          <p:nvPr/>
        </p:nvPicPr>
        <p:blipFill>
          <a:blip r:embed="rId3">
            <a:alphaModFix amt="50000"/>
          </a:blip>
          <a:srcRect/>
          <a:stretch>
            <a:fillRect/>
          </a:stretch>
        </p:blipFill>
        <p:spPr bwMode="auto">
          <a:xfrm>
            <a:off x="0" y="835025"/>
            <a:ext cx="9144000" cy="6099175"/>
          </a:xfrm>
          <a:prstGeom prst="rect">
            <a:avLst/>
          </a:prstGeom>
          <a:noFill/>
        </p:spPr>
      </p:pic>
      <p:pic>
        <p:nvPicPr>
          <p:cNvPr id="121861" name="Picture 5" descr="Enquête3"/>
          <p:cNvPicPr>
            <a:picLocks noGrp="1" noChangeAspect="1" noChangeArrowheads="1"/>
          </p:cNvPicPr>
          <p:nvPr>
            <p:ph sz="quarter" idx="1"/>
          </p:nvPr>
        </p:nvPicPr>
        <p:blipFill>
          <a:blip r:embed="rId4"/>
          <a:srcRect/>
          <a:stretch>
            <a:fillRect/>
          </a:stretch>
        </p:blipFill>
        <p:spPr>
          <a:xfrm>
            <a:off x="0" y="2667000"/>
            <a:ext cx="2667000" cy="3962400"/>
          </a:xfrm>
          <a:effectLst>
            <a:outerShdw blurRad="50800" dist="304800" dir="2700000">
              <a:srgbClr val="000000">
                <a:alpha val="43000"/>
              </a:srgbClr>
            </a:outerShdw>
          </a:effectLst>
        </p:spPr>
      </p:pic>
      <p:pic>
        <p:nvPicPr>
          <p:cNvPr id="121862" name="Picture 6" descr="Enquête4"/>
          <p:cNvPicPr>
            <a:picLocks noGrp="1" noChangeAspect="1" noChangeArrowheads="1"/>
          </p:cNvPicPr>
          <p:nvPr>
            <p:ph sz="quarter" idx="2"/>
          </p:nvPr>
        </p:nvPicPr>
        <p:blipFill>
          <a:blip r:embed="rId5"/>
          <a:srcRect/>
          <a:stretch>
            <a:fillRect/>
          </a:stretch>
        </p:blipFill>
        <p:spPr>
          <a:xfrm>
            <a:off x="4953000" y="17462"/>
            <a:ext cx="3810000" cy="2954338"/>
          </a:xfrm>
          <a:effectLst>
            <a:outerShdw blurRad="50800" dist="304800" dir="2700000">
              <a:srgbClr val="000000">
                <a:alpha val="43000"/>
              </a:srgbClr>
            </a:outerShdw>
          </a:effectLst>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6498" name="Rectangle 2"/>
          <p:cNvSpPr>
            <a:spLocks noGrp="1" noChangeArrowheads="1"/>
          </p:cNvSpPr>
          <p:nvPr>
            <p:ph type="title"/>
          </p:nvPr>
        </p:nvSpPr>
        <p:spPr>
          <a:xfrm>
            <a:off x="0" y="0"/>
            <a:ext cx="9144000" cy="1066800"/>
          </a:xfrm>
          <a:solidFill>
            <a:srgbClr val="A5907A"/>
          </a:solidFill>
          <a:ln>
            <a:solidFill>
              <a:srgbClr val="66352E"/>
            </a:solidFill>
          </a:ln>
        </p:spPr>
        <p:txBody>
          <a:bodyPr>
            <a:normAutofit/>
          </a:bodyPr>
          <a:lstStyle/>
          <a:p>
            <a:pPr algn="l"/>
            <a:r>
              <a:rPr lang="fr-FR" sz="2000" dirty="0" smtClean="0">
                <a:solidFill>
                  <a:srgbClr val="000000"/>
                </a:solidFill>
                <a:latin typeface="Arial"/>
                <a:cs typeface="Arial"/>
              </a:rPr>
              <a:t>Validité des modèles : une réflexion préliminaire nécessaire</a:t>
            </a:r>
            <a:br>
              <a:rPr lang="fr-FR" sz="2000" dirty="0" smtClean="0">
                <a:solidFill>
                  <a:srgbClr val="000000"/>
                </a:solidFill>
                <a:latin typeface="Arial"/>
                <a:cs typeface="Arial"/>
              </a:rPr>
            </a:br>
            <a:r>
              <a:rPr lang="fr-FR" sz="2000" dirty="0" smtClean="0">
                <a:solidFill>
                  <a:srgbClr val="000000"/>
                </a:solidFill>
                <a:latin typeface="Arial"/>
                <a:cs typeface="Arial"/>
              </a:rPr>
              <a:t>sur le contexte F (types de sociétés)</a:t>
            </a:r>
            <a:endParaRPr lang="fr-FR" sz="2000" dirty="0">
              <a:solidFill>
                <a:srgbClr val="000000"/>
              </a:solidFill>
              <a:latin typeface="Arial"/>
              <a:cs typeface="Arial"/>
            </a:endParaRPr>
          </a:p>
        </p:txBody>
      </p:sp>
      <p:pic>
        <p:nvPicPr>
          <p:cNvPr id="106501" name="Picture 5" descr="Testard"/>
          <p:cNvPicPr>
            <a:picLocks noChangeAspect="1" noChangeArrowheads="1"/>
          </p:cNvPicPr>
          <p:nvPr/>
        </p:nvPicPr>
        <p:blipFill>
          <a:blip r:embed="rId3"/>
          <a:srcRect/>
          <a:stretch>
            <a:fillRect/>
          </a:stretch>
        </p:blipFill>
        <p:spPr bwMode="auto">
          <a:xfrm>
            <a:off x="0" y="1085850"/>
            <a:ext cx="7315200" cy="5772150"/>
          </a:xfrm>
          <a:prstGeom prst="rect">
            <a:avLst/>
          </a:prstGeom>
          <a:noFill/>
          <a:ln w="41275">
            <a:miter lim="800000"/>
            <a:headEnd/>
            <a:tailEnd/>
          </a:ln>
        </p:spPr>
      </p:pic>
      <p:pic>
        <p:nvPicPr>
          <p:cNvPr id="106502" name="Picture 6" descr="Classer"/>
          <p:cNvPicPr>
            <a:picLocks noChangeAspect="1" noChangeArrowheads="1"/>
          </p:cNvPicPr>
          <p:nvPr/>
        </p:nvPicPr>
        <p:blipFill>
          <a:blip r:embed="rId4"/>
          <a:srcRect/>
          <a:stretch>
            <a:fillRect/>
          </a:stretch>
        </p:blipFill>
        <p:spPr bwMode="auto">
          <a:xfrm>
            <a:off x="7296150" y="0"/>
            <a:ext cx="1847850" cy="2743200"/>
          </a:xfrm>
          <a:prstGeom prst="rect">
            <a:avLst/>
          </a:prstGeom>
          <a:noFill/>
        </p:spPr>
      </p:pic>
      <p:sp>
        <p:nvSpPr>
          <p:cNvPr id="106503" name="Rectangle 7"/>
          <p:cNvSpPr>
            <a:spLocks noChangeArrowheads="1"/>
          </p:cNvSpPr>
          <p:nvPr/>
        </p:nvSpPr>
        <p:spPr bwMode="auto">
          <a:xfrm>
            <a:off x="4876800" y="3276600"/>
            <a:ext cx="4114800" cy="990600"/>
          </a:xfrm>
          <a:prstGeom prst="rect">
            <a:avLst/>
          </a:prstGeom>
          <a:noFill/>
          <a:ln w="63500">
            <a:solidFill>
              <a:srgbClr val="7C312A"/>
            </a:solidFill>
            <a:miter lim="800000"/>
            <a:headEnd/>
            <a:tailEnd/>
          </a:ln>
        </p:spPr>
        <p:txBody>
          <a:bodyPr>
            <a:prstTxWarp prst="textNoShape">
              <a:avLst/>
            </a:prstTxWarp>
          </a:bodyPr>
          <a:lstStyle/>
          <a:p>
            <a:endParaRPr lang="fr-FR"/>
          </a:p>
        </p:txBody>
      </p:sp>
      <p:sp>
        <p:nvSpPr>
          <p:cNvPr id="106507" name="Rectangle 11"/>
          <p:cNvSpPr>
            <a:spLocks noChangeArrowheads="1"/>
          </p:cNvSpPr>
          <p:nvPr/>
        </p:nvSpPr>
        <p:spPr bwMode="auto">
          <a:xfrm>
            <a:off x="4876800" y="4800600"/>
            <a:ext cx="4114800" cy="685800"/>
          </a:xfrm>
          <a:prstGeom prst="rect">
            <a:avLst/>
          </a:prstGeom>
          <a:noFill/>
          <a:ln w="63500">
            <a:solidFill>
              <a:srgbClr val="7C312A"/>
            </a:solidFill>
            <a:miter lim="800000"/>
            <a:headEnd/>
            <a:tailEnd/>
          </a:ln>
        </p:spPr>
        <p:txBody>
          <a:bodyPr>
            <a:prstTxWarp prst="textNoShape">
              <a:avLst/>
            </a:prstTxWarp>
          </a:bodyPr>
          <a:lstStyle/>
          <a:p>
            <a:endParaRPr lang="fr-FR"/>
          </a:p>
        </p:txBody>
      </p:sp>
      <p:sp>
        <p:nvSpPr>
          <p:cNvPr id="106505" name="Text Box 9"/>
          <p:cNvSpPr txBox="1">
            <a:spLocks noChangeArrowheads="1"/>
          </p:cNvSpPr>
          <p:nvPr/>
        </p:nvSpPr>
        <p:spPr bwMode="auto">
          <a:xfrm>
            <a:off x="5715000" y="3900488"/>
            <a:ext cx="2941638" cy="1138773"/>
          </a:xfrm>
          <a:prstGeom prst="rect">
            <a:avLst/>
          </a:prstGeom>
          <a:solidFill>
            <a:srgbClr val="A5907A"/>
          </a:solidFill>
          <a:ln w="9525">
            <a:noFill/>
            <a:miter lim="800000"/>
            <a:headEnd/>
            <a:tailEnd/>
          </a:ln>
        </p:spPr>
        <p:txBody>
          <a:bodyPr anchor="ctr">
            <a:prstTxWarp prst="textNoShape">
              <a:avLst/>
            </a:prstTxWarp>
            <a:spAutoFit/>
          </a:bodyPr>
          <a:lstStyle/>
          <a:p>
            <a:pPr algn="ctr"/>
            <a:endParaRPr lang="fr-FR" sz="1400" dirty="0">
              <a:solidFill>
                <a:srgbClr val="000000"/>
              </a:solidFill>
            </a:endParaRPr>
          </a:p>
          <a:p>
            <a:pPr algn="ctr"/>
            <a:r>
              <a:rPr lang="fr-FR" sz="1800" dirty="0">
                <a:solidFill>
                  <a:srgbClr val="000000"/>
                </a:solidFill>
                <a:latin typeface="Arial"/>
                <a:cs typeface="Arial"/>
              </a:rPr>
              <a:t>Les modèles de la Boucle du Niger</a:t>
            </a:r>
          </a:p>
          <a:p>
            <a:pPr algn="ctr"/>
            <a:endParaRPr lang="fr-FR" dirty="0"/>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0" y="0"/>
            <a:ext cx="9144000" cy="762000"/>
          </a:xfrm>
          <a:solidFill>
            <a:srgbClr val="7C312A"/>
          </a:solidFill>
        </p:spPr>
        <p:txBody>
          <a:bodyPr>
            <a:normAutofit/>
          </a:bodyPr>
          <a:lstStyle/>
          <a:p>
            <a:r>
              <a:rPr lang="fr-FR" sz="2000" dirty="0" smtClean="0">
                <a:solidFill>
                  <a:srgbClr val="FFFFFF"/>
                </a:solidFill>
              </a:rPr>
              <a:t>APPROCHE </a:t>
            </a:r>
            <a:r>
              <a:rPr lang="fr-FR" sz="2000" dirty="0">
                <a:solidFill>
                  <a:srgbClr val="FFFFFF"/>
                </a:solidFill>
              </a:rPr>
              <a:t>ETHNOARCHEOLOGIQUE DES MECANISMES</a:t>
            </a:r>
          </a:p>
        </p:txBody>
      </p:sp>
      <p:sp>
        <p:nvSpPr>
          <p:cNvPr id="30723" name="Rectangle 3"/>
          <p:cNvSpPr>
            <a:spLocks noGrp="1" noChangeArrowheads="1"/>
          </p:cNvSpPr>
          <p:nvPr>
            <p:ph type="body" idx="1"/>
          </p:nvPr>
        </p:nvSpPr>
        <p:spPr>
          <a:xfrm>
            <a:off x="0" y="762000"/>
            <a:ext cx="9144000" cy="6096000"/>
          </a:xfrm>
          <a:solidFill>
            <a:srgbClr val="A5907A"/>
          </a:solidFill>
        </p:spPr>
        <p:txBody>
          <a:bodyPr/>
          <a:lstStyle/>
          <a:p>
            <a:pPr marL="990600" lvl="1" indent="-533400">
              <a:lnSpc>
                <a:spcPct val="90000"/>
              </a:lnSpc>
              <a:buFontTx/>
              <a:buChar char="-"/>
            </a:pPr>
            <a:endParaRPr lang="fr-FR" sz="2000" dirty="0" smtClean="0">
              <a:solidFill>
                <a:srgbClr val="000000"/>
              </a:solidFill>
            </a:endParaRPr>
          </a:p>
          <a:p>
            <a:pPr marL="990600" lvl="1" indent="-533400">
              <a:lnSpc>
                <a:spcPct val="90000"/>
              </a:lnSpc>
              <a:buFont typeface="Times" pitchFamily="-65" charset="0"/>
              <a:buNone/>
            </a:pPr>
            <a:endParaRPr lang="fr-FR" sz="1800" dirty="0" smtClean="0">
              <a:solidFill>
                <a:srgbClr val="000000"/>
              </a:solidFill>
              <a:latin typeface="Arial"/>
              <a:cs typeface="Arial"/>
            </a:endParaRPr>
          </a:p>
          <a:p>
            <a:pPr marL="990600" lvl="1" indent="-533400">
              <a:lnSpc>
                <a:spcPct val="90000"/>
              </a:lnSpc>
              <a:buFont typeface="Times" pitchFamily="-65" charset="0"/>
              <a:buNone/>
            </a:pPr>
            <a:endParaRPr lang="fr-FR" sz="1800" dirty="0" smtClean="0">
              <a:solidFill>
                <a:srgbClr val="000000"/>
              </a:solidFill>
              <a:latin typeface="Arial"/>
              <a:cs typeface="Arial"/>
            </a:endParaRPr>
          </a:p>
          <a:p>
            <a:pPr marL="990600" lvl="1" indent="-533400">
              <a:lnSpc>
                <a:spcPct val="90000"/>
              </a:lnSpc>
              <a:buFont typeface="Times" pitchFamily="-65" charset="0"/>
              <a:buNone/>
            </a:pPr>
            <a:endParaRPr lang="fr-FR" sz="1800" dirty="0" smtClean="0">
              <a:solidFill>
                <a:srgbClr val="000000"/>
              </a:solidFill>
              <a:latin typeface="Arial"/>
              <a:cs typeface="Arial"/>
            </a:endParaRPr>
          </a:p>
          <a:p>
            <a:pPr marL="990600" lvl="1" indent="-533400">
              <a:lnSpc>
                <a:spcPct val="90000"/>
              </a:lnSpc>
              <a:buFont typeface="Times" pitchFamily="-65" charset="0"/>
              <a:buNone/>
            </a:pPr>
            <a:endParaRPr lang="fr-FR" sz="1800" dirty="0" smtClean="0">
              <a:solidFill>
                <a:srgbClr val="000000"/>
              </a:solidFill>
              <a:latin typeface="Arial"/>
              <a:cs typeface="Arial"/>
            </a:endParaRPr>
          </a:p>
          <a:p>
            <a:pPr marL="990600" lvl="1" indent="-533400">
              <a:lnSpc>
                <a:spcPct val="90000"/>
              </a:lnSpc>
              <a:buFont typeface="Times" pitchFamily="-65" charset="0"/>
              <a:buNone/>
            </a:pPr>
            <a:endParaRPr lang="fr-FR" sz="1800" dirty="0" smtClean="0">
              <a:solidFill>
                <a:srgbClr val="000000"/>
              </a:solidFill>
              <a:latin typeface="Arial"/>
              <a:cs typeface="Arial"/>
            </a:endParaRPr>
          </a:p>
          <a:p>
            <a:pPr marL="990600" lvl="1" indent="-533400">
              <a:lnSpc>
                <a:spcPct val="90000"/>
              </a:lnSpc>
              <a:buFont typeface="Times" pitchFamily="-65" charset="0"/>
              <a:buNone/>
            </a:pPr>
            <a:r>
              <a:rPr lang="fr-FR" sz="1800" dirty="0" smtClean="0">
                <a:solidFill>
                  <a:srgbClr val="000000"/>
                </a:solidFill>
                <a:latin typeface="Arial"/>
                <a:cs typeface="Arial"/>
              </a:rPr>
              <a:t>Sélectionner </a:t>
            </a:r>
            <a:r>
              <a:rPr lang="fr-FR" sz="1800" dirty="0">
                <a:solidFill>
                  <a:srgbClr val="000000"/>
                </a:solidFill>
                <a:latin typeface="Arial"/>
                <a:cs typeface="Arial"/>
              </a:rPr>
              <a:t>des caractéristiques </a:t>
            </a:r>
          </a:p>
          <a:p>
            <a:pPr marL="990600" lvl="1" indent="-533400">
              <a:lnSpc>
                <a:spcPct val="90000"/>
              </a:lnSpc>
              <a:buFont typeface="Times" pitchFamily="-65" charset="0"/>
              <a:buNone/>
            </a:pPr>
            <a:r>
              <a:rPr lang="fr-FR" sz="1800" dirty="0">
                <a:solidFill>
                  <a:srgbClr val="000000"/>
                </a:solidFill>
                <a:latin typeface="Arial"/>
                <a:cs typeface="Arial"/>
              </a:rPr>
              <a:t>céramiques pertinentes sur</a:t>
            </a:r>
          </a:p>
          <a:p>
            <a:pPr marL="990600" lvl="1" indent="-533400">
              <a:lnSpc>
                <a:spcPct val="90000"/>
              </a:lnSpc>
              <a:buFont typeface="Times" pitchFamily="-65" charset="0"/>
              <a:buNone/>
            </a:pPr>
            <a:r>
              <a:rPr lang="fr-FR" sz="1800" dirty="0">
                <a:solidFill>
                  <a:srgbClr val="000000"/>
                </a:solidFill>
                <a:latin typeface="Arial"/>
                <a:cs typeface="Arial"/>
              </a:rPr>
              <a:t>le plan culturel et identitaire et </a:t>
            </a:r>
          </a:p>
          <a:p>
            <a:pPr marL="990600" lvl="1" indent="-533400">
              <a:lnSpc>
                <a:spcPct val="90000"/>
              </a:lnSpc>
              <a:buFont typeface="Times" pitchFamily="-65" charset="0"/>
              <a:buNone/>
            </a:pPr>
            <a:r>
              <a:rPr lang="fr-FR" sz="1800" dirty="0">
                <a:solidFill>
                  <a:srgbClr val="000000"/>
                </a:solidFill>
                <a:latin typeface="Arial"/>
                <a:cs typeface="Arial"/>
              </a:rPr>
              <a:t>identifier dans le Présent les</a:t>
            </a:r>
          </a:p>
          <a:p>
            <a:pPr marL="990600" lvl="1" indent="-533400">
              <a:lnSpc>
                <a:spcPct val="90000"/>
              </a:lnSpc>
              <a:buFont typeface="Times" pitchFamily="-65" charset="0"/>
              <a:buNone/>
            </a:pPr>
            <a:r>
              <a:rPr lang="fr-FR" sz="1800" dirty="0">
                <a:solidFill>
                  <a:srgbClr val="000000"/>
                </a:solidFill>
                <a:latin typeface="Arial"/>
                <a:cs typeface="Arial"/>
              </a:rPr>
              <a:t>mécanismes expliquant </a:t>
            </a:r>
          </a:p>
          <a:p>
            <a:pPr marL="990600" lvl="1" indent="-533400">
              <a:lnSpc>
                <a:spcPct val="90000"/>
              </a:lnSpc>
              <a:buFont typeface="Times" pitchFamily="-65" charset="0"/>
              <a:buNone/>
            </a:pPr>
            <a:r>
              <a:rPr lang="fr-FR" sz="1800" dirty="0">
                <a:solidFill>
                  <a:srgbClr val="000000"/>
                </a:solidFill>
                <a:latin typeface="Arial"/>
                <a:cs typeface="Arial"/>
              </a:rPr>
              <a:t>leurs corrélations avec les entités </a:t>
            </a:r>
          </a:p>
          <a:p>
            <a:pPr marL="990600" lvl="1" indent="-533400">
              <a:lnSpc>
                <a:spcPct val="90000"/>
              </a:lnSpc>
              <a:buFont typeface="Times" pitchFamily="-65" charset="0"/>
              <a:buNone/>
            </a:pPr>
            <a:r>
              <a:rPr lang="fr-FR" sz="1800" dirty="0" err="1">
                <a:solidFill>
                  <a:srgbClr val="000000"/>
                </a:solidFill>
                <a:latin typeface="Arial"/>
                <a:cs typeface="Arial"/>
              </a:rPr>
              <a:t>ethno-linguistiques</a:t>
            </a:r>
            <a:endParaRPr lang="fr-FR" sz="1800" dirty="0">
              <a:solidFill>
                <a:srgbClr val="000000"/>
              </a:solidFill>
              <a:latin typeface="Arial"/>
              <a:cs typeface="Arial"/>
            </a:endParaRPr>
          </a:p>
          <a:p>
            <a:pPr marL="990600" lvl="1" indent="-533400">
              <a:lnSpc>
                <a:spcPct val="90000"/>
              </a:lnSpc>
              <a:buFont typeface="Times" pitchFamily="-65" charset="0"/>
              <a:buChar char="•"/>
            </a:pPr>
            <a:endParaRPr lang="fr-FR" sz="1800" dirty="0">
              <a:solidFill>
                <a:srgbClr val="000000"/>
              </a:solidFill>
              <a:latin typeface="Arial"/>
              <a:cs typeface="Arial"/>
            </a:endParaRPr>
          </a:p>
          <a:p>
            <a:pPr marL="990600" lvl="1" indent="-533400">
              <a:lnSpc>
                <a:spcPct val="90000"/>
              </a:lnSpc>
              <a:buFont typeface="Times" pitchFamily="-65" charset="0"/>
              <a:buNone/>
            </a:pPr>
            <a:r>
              <a:rPr lang="fr-FR" sz="1800" dirty="0">
                <a:latin typeface="Arial"/>
                <a:cs typeface="Arial"/>
              </a:rPr>
              <a:t>Mécanismes en cause :</a:t>
            </a:r>
          </a:p>
          <a:p>
            <a:pPr marL="990600" lvl="1" indent="-533400">
              <a:lnSpc>
                <a:spcPct val="90000"/>
              </a:lnSpc>
              <a:buFont typeface="Arial" pitchFamily="-65" charset="0"/>
              <a:buAutoNum type="arabicPeriod"/>
            </a:pPr>
            <a:r>
              <a:rPr lang="fr-FR" sz="1800" dirty="0">
                <a:solidFill>
                  <a:srgbClr val="000000"/>
                </a:solidFill>
                <a:latin typeface="Arial"/>
                <a:cs typeface="Arial"/>
              </a:rPr>
              <a:t>Processus identitaires</a:t>
            </a:r>
          </a:p>
          <a:p>
            <a:pPr marL="990600" lvl="1" indent="-533400">
              <a:lnSpc>
                <a:spcPct val="90000"/>
              </a:lnSpc>
              <a:buFont typeface="Arial" pitchFamily="-65" charset="0"/>
              <a:buAutoNum type="arabicPeriod"/>
            </a:pPr>
            <a:r>
              <a:rPr lang="fr-FR" sz="1800" dirty="0">
                <a:solidFill>
                  <a:srgbClr val="000000"/>
                </a:solidFill>
                <a:latin typeface="Arial"/>
                <a:cs typeface="Arial"/>
              </a:rPr>
              <a:t>Technologie et cha</a:t>
            </a:r>
            <a:r>
              <a:rPr lang="fr-FR" altLang="ja-JP" sz="1800" dirty="0">
                <a:solidFill>
                  <a:srgbClr val="000000"/>
                </a:solidFill>
                <a:latin typeface="Arial"/>
                <a:cs typeface="Arial"/>
              </a:rPr>
              <a:t>înes opératoires de montage des céramiques</a:t>
            </a:r>
          </a:p>
          <a:p>
            <a:pPr marL="990600" lvl="1" indent="-533400">
              <a:lnSpc>
                <a:spcPct val="90000"/>
              </a:lnSpc>
              <a:buFont typeface="Arial" pitchFamily="-65" charset="0"/>
              <a:buAutoNum type="arabicPeriod"/>
            </a:pPr>
            <a:r>
              <a:rPr lang="fr-FR" altLang="ja-JP" sz="1800" dirty="0">
                <a:solidFill>
                  <a:srgbClr val="000000"/>
                </a:solidFill>
                <a:latin typeface="Arial"/>
                <a:cs typeface="Arial"/>
              </a:rPr>
              <a:t>Réseaux matrimoniaux et diffusion des savoirs</a:t>
            </a:r>
          </a:p>
          <a:p>
            <a:pPr marL="990600" lvl="1" indent="-533400">
              <a:lnSpc>
                <a:spcPct val="90000"/>
              </a:lnSpc>
              <a:buFont typeface="Arial" pitchFamily="-65" charset="0"/>
              <a:buAutoNum type="arabicPeriod"/>
            </a:pPr>
            <a:r>
              <a:rPr lang="fr-FR" altLang="ja-JP" sz="1800" dirty="0">
                <a:solidFill>
                  <a:srgbClr val="000000"/>
                </a:solidFill>
                <a:latin typeface="Arial"/>
                <a:cs typeface="Arial"/>
              </a:rPr>
              <a:t>Réseaux économiques et diffusion des biens artisanaux</a:t>
            </a:r>
            <a:r>
              <a:rPr lang="fr-FR" sz="1800" dirty="0">
                <a:solidFill>
                  <a:srgbClr val="000000"/>
                </a:solidFill>
                <a:latin typeface="Arial"/>
                <a:cs typeface="Arial"/>
              </a:rPr>
              <a:t> </a:t>
            </a:r>
          </a:p>
        </p:txBody>
      </p:sp>
      <p:pic>
        <p:nvPicPr>
          <p:cNvPr id="30726" name="Picture 6" descr="Style"/>
          <p:cNvPicPr>
            <a:picLocks noChangeAspect="1" noChangeArrowheads="1"/>
          </p:cNvPicPr>
          <p:nvPr/>
        </p:nvPicPr>
        <p:blipFill>
          <a:blip r:embed="rId3"/>
          <a:srcRect/>
          <a:stretch>
            <a:fillRect/>
          </a:stretch>
        </p:blipFill>
        <p:spPr bwMode="auto">
          <a:xfrm>
            <a:off x="5791201" y="761999"/>
            <a:ext cx="3352800" cy="4677803"/>
          </a:xfrm>
          <a:prstGeom prst="rect">
            <a:avLst/>
          </a:prstGeom>
          <a:noFill/>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29026" name="Picture 2"/>
          <p:cNvPicPr>
            <a:picLocks noGrp="1" noChangeAspect="1" noChangeArrowheads="1"/>
          </p:cNvPicPr>
          <p:nvPr>
            <p:ph/>
          </p:nvPr>
        </p:nvPicPr>
        <p:blipFill>
          <a:blip r:embed="rId3"/>
          <a:srcRect/>
          <a:stretch>
            <a:fillRect/>
          </a:stretch>
        </p:blipFill>
        <p:spPr>
          <a:xfrm>
            <a:off x="1524000" y="948127"/>
            <a:ext cx="7162800" cy="5909873"/>
          </a:xfrm>
        </p:spPr>
      </p:pic>
      <p:sp>
        <p:nvSpPr>
          <p:cNvPr id="129027" name="Text Box 3"/>
          <p:cNvSpPr txBox="1">
            <a:spLocks noChangeArrowheads="1"/>
          </p:cNvSpPr>
          <p:nvPr/>
        </p:nvSpPr>
        <p:spPr bwMode="auto">
          <a:xfrm>
            <a:off x="3413125" y="3367088"/>
            <a:ext cx="930275" cy="366712"/>
          </a:xfrm>
          <a:prstGeom prst="rect">
            <a:avLst/>
          </a:prstGeom>
          <a:noFill/>
          <a:ln w="9525">
            <a:noFill/>
            <a:miter lim="800000"/>
            <a:headEnd/>
            <a:tailEnd/>
          </a:ln>
          <a:effectLst/>
        </p:spPr>
        <p:txBody>
          <a:bodyPr>
            <a:prstTxWarp prst="textNoShape">
              <a:avLst/>
            </a:prstTxWarp>
            <a:spAutoFit/>
          </a:bodyPr>
          <a:lstStyle/>
          <a:p>
            <a:r>
              <a:rPr lang="fr-FR" sz="1800" dirty="0">
                <a:solidFill>
                  <a:srgbClr val="800000"/>
                </a:solidFill>
              </a:rPr>
              <a:t>DELTA</a:t>
            </a:r>
            <a:endParaRPr lang="fr-FR" dirty="0">
              <a:latin typeface="Times" pitchFamily="-65" charset="0"/>
            </a:endParaRPr>
          </a:p>
        </p:txBody>
      </p:sp>
      <p:sp>
        <p:nvSpPr>
          <p:cNvPr id="129028" name="Text Box 4"/>
          <p:cNvSpPr txBox="1">
            <a:spLocks noChangeArrowheads="1"/>
          </p:cNvSpPr>
          <p:nvPr/>
        </p:nvSpPr>
        <p:spPr bwMode="auto">
          <a:xfrm>
            <a:off x="4175125" y="4175125"/>
            <a:ext cx="184150" cy="457200"/>
          </a:xfrm>
          <a:prstGeom prst="rect">
            <a:avLst/>
          </a:prstGeom>
          <a:noFill/>
          <a:ln w="9525">
            <a:noFill/>
            <a:miter lim="800000"/>
            <a:headEnd/>
            <a:tailEnd/>
          </a:ln>
          <a:effectLst/>
        </p:spPr>
        <p:txBody>
          <a:bodyPr wrap="none">
            <a:prstTxWarp prst="textNoShape">
              <a:avLst/>
            </a:prstTxWarp>
            <a:spAutoFit/>
          </a:bodyPr>
          <a:lstStyle/>
          <a:p>
            <a:endParaRPr lang="fr-FR">
              <a:latin typeface="Times" pitchFamily="-65" charset="0"/>
            </a:endParaRPr>
          </a:p>
        </p:txBody>
      </p:sp>
      <p:sp>
        <p:nvSpPr>
          <p:cNvPr id="129029" name="Text Box 5"/>
          <p:cNvSpPr txBox="1">
            <a:spLocks noChangeArrowheads="1"/>
          </p:cNvSpPr>
          <p:nvPr/>
        </p:nvSpPr>
        <p:spPr bwMode="auto">
          <a:xfrm>
            <a:off x="4883150" y="4227513"/>
            <a:ext cx="831850" cy="366712"/>
          </a:xfrm>
          <a:prstGeom prst="rect">
            <a:avLst/>
          </a:prstGeom>
          <a:noFill/>
          <a:ln w="9525">
            <a:noFill/>
            <a:miter lim="800000"/>
            <a:headEnd/>
            <a:tailEnd/>
          </a:ln>
          <a:effectLst/>
        </p:spPr>
        <p:txBody>
          <a:bodyPr wrap="none">
            <a:prstTxWarp prst="textNoShape">
              <a:avLst/>
            </a:prstTxWarp>
            <a:spAutoFit/>
          </a:bodyPr>
          <a:lstStyle/>
          <a:p>
            <a:r>
              <a:rPr lang="fr-FR" sz="1800" dirty="0">
                <a:solidFill>
                  <a:srgbClr val="800000"/>
                </a:solidFill>
              </a:rPr>
              <a:t>SENO</a:t>
            </a:r>
            <a:endParaRPr lang="fr-FR" sz="1800" dirty="0">
              <a:solidFill>
                <a:srgbClr val="800000"/>
              </a:solidFill>
              <a:latin typeface="Chicago" charset="0"/>
            </a:endParaRPr>
          </a:p>
        </p:txBody>
      </p:sp>
      <p:sp>
        <p:nvSpPr>
          <p:cNvPr id="129030" name="Text Box 6"/>
          <p:cNvSpPr txBox="1">
            <a:spLocks noChangeArrowheads="1"/>
          </p:cNvSpPr>
          <p:nvPr/>
        </p:nvSpPr>
        <p:spPr bwMode="auto">
          <a:xfrm>
            <a:off x="4184650" y="3748088"/>
            <a:ext cx="1225550" cy="366712"/>
          </a:xfrm>
          <a:prstGeom prst="rect">
            <a:avLst/>
          </a:prstGeom>
          <a:noFill/>
          <a:ln w="9525">
            <a:noFill/>
            <a:miter lim="800000"/>
            <a:headEnd/>
            <a:tailEnd/>
          </a:ln>
          <a:effectLst/>
        </p:spPr>
        <p:txBody>
          <a:bodyPr wrap="none">
            <a:prstTxWarp prst="textNoShape">
              <a:avLst/>
            </a:prstTxWarp>
            <a:spAutoFit/>
          </a:bodyPr>
          <a:lstStyle/>
          <a:p>
            <a:r>
              <a:rPr lang="fr-FR" sz="1800" dirty="0">
                <a:solidFill>
                  <a:srgbClr val="800000"/>
                </a:solidFill>
              </a:rPr>
              <a:t>PLATEAU</a:t>
            </a:r>
            <a:endParaRPr lang="fr-FR" sz="1800" dirty="0">
              <a:solidFill>
                <a:srgbClr val="800000"/>
              </a:solidFill>
              <a:latin typeface="Chicago" charset="0"/>
            </a:endParaRPr>
          </a:p>
        </p:txBody>
      </p:sp>
      <p:sp>
        <p:nvSpPr>
          <p:cNvPr id="129031" name="Text Box 7"/>
          <p:cNvSpPr txBox="1">
            <a:spLocks noChangeArrowheads="1"/>
          </p:cNvSpPr>
          <p:nvPr/>
        </p:nvSpPr>
        <p:spPr bwMode="auto">
          <a:xfrm>
            <a:off x="1676400" y="1295400"/>
            <a:ext cx="4459461" cy="369332"/>
          </a:xfrm>
          <a:prstGeom prst="rect">
            <a:avLst/>
          </a:prstGeom>
          <a:noFill/>
          <a:ln w="9525">
            <a:noFill/>
            <a:miter lim="800000"/>
            <a:headEnd/>
            <a:tailEnd/>
          </a:ln>
          <a:effectLst/>
        </p:spPr>
        <p:txBody>
          <a:bodyPr wrap="none">
            <a:prstTxWarp prst="textNoShape">
              <a:avLst/>
            </a:prstTxWarp>
            <a:spAutoFit/>
          </a:bodyPr>
          <a:lstStyle/>
          <a:p>
            <a:r>
              <a:rPr lang="fr-FR" b="1" dirty="0">
                <a:solidFill>
                  <a:srgbClr val="800000"/>
                </a:solidFill>
                <a:latin typeface="Arial"/>
                <a:cs typeface="Arial"/>
              </a:rPr>
              <a:t>LES POPULATIONS D’AGRICULTEURS</a:t>
            </a:r>
            <a:endParaRPr lang="fr-FR" dirty="0">
              <a:latin typeface="Arial"/>
              <a:cs typeface="Arial"/>
            </a:endParaRPr>
          </a:p>
        </p:txBody>
      </p:sp>
      <p:pic>
        <p:nvPicPr>
          <p:cNvPr id="129032" name="Picture 8" descr="NE10_Battage mil"/>
          <p:cNvPicPr>
            <a:picLocks noChangeAspect="1" noChangeArrowheads="1"/>
          </p:cNvPicPr>
          <p:nvPr/>
        </p:nvPicPr>
        <p:blipFill>
          <a:blip r:embed="rId4"/>
          <a:srcRect/>
          <a:stretch>
            <a:fillRect/>
          </a:stretch>
        </p:blipFill>
        <p:spPr bwMode="auto">
          <a:xfrm>
            <a:off x="0" y="4056434"/>
            <a:ext cx="1828800" cy="2801566"/>
          </a:xfrm>
          <a:prstGeom prst="rect">
            <a:avLst/>
          </a:prstGeom>
          <a:noFill/>
        </p:spPr>
      </p:pic>
      <p:pic>
        <p:nvPicPr>
          <p:cNvPr id="129033" name="Picture 9" descr="NE10_Poisson bozo"/>
          <p:cNvPicPr>
            <a:picLocks noChangeAspect="1" noChangeArrowheads="1"/>
          </p:cNvPicPr>
          <p:nvPr/>
        </p:nvPicPr>
        <p:blipFill>
          <a:blip r:embed="rId5"/>
          <a:srcRect/>
          <a:stretch>
            <a:fillRect/>
          </a:stretch>
        </p:blipFill>
        <p:spPr bwMode="auto">
          <a:xfrm>
            <a:off x="7200626" y="1196975"/>
            <a:ext cx="1943374" cy="2917825"/>
          </a:xfrm>
          <a:prstGeom prst="rect">
            <a:avLst/>
          </a:prstGeom>
          <a:noFill/>
        </p:spPr>
      </p:pic>
      <p:sp>
        <p:nvSpPr>
          <p:cNvPr id="10" name="Rectangle 6"/>
          <p:cNvSpPr>
            <a:spLocks noChangeArrowheads="1"/>
          </p:cNvSpPr>
          <p:nvPr/>
        </p:nvSpPr>
        <p:spPr bwMode="auto">
          <a:xfrm>
            <a:off x="0" y="0"/>
            <a:ext cx="9144000" cy="990600"/>
          </a:xfrm>
          <a:prstGeom prst="rect">
            <a:avLst/>
          </a:prstGeom>
          <a:solidFill>
            <a:srgbClr val="660000"/>
          </a:solidFill>
          <a:ln w="9525">
            <a:noFill/>
            <a:miter lim="800000"/>
            <a:headEnd/>
            <a:tailEnd/>
          </a:ln>
        </p:spPr>
        <p:txBody>
          <a:bodyPr anchor="ctr">
            <a:prstTxWarp prst="textNoShape">
              <a:avLst/>
            </a:prstTxWarp>
          </a:bodyPr>
          <a:lstStyle/>
          <a:p>
            <a:pPr algn="ctr" eaLnBrk="1" hangingPunct="1"/>
            <a:r>
              <a:rPr lang="fr-FR" sz="2000" dirty="0">
                <a:solidFill>
                  <a:srgbClr val="FFFFFF"/>
                </a:solidFill>
                <a:latin typeface="Arial"/>
                <a:cs typeface="Arial"/>
              </a:rPr>
              <a:t>APPROCHE ETHNOARCHEOLOGIQUE DES MECANISMES</a:t>
            </a:r>
            <a:r>
              <a:rPr lang="fr-FR" sz="2000" dirty="0" smtClean="0">
                <a:solidFill>
                  <a:srgbClr val="FFFFFF"/>
                </a:solidFill>
                <a:latin typeface="Arial"/>
                <a:cs typeface="Arial"/>
              </a:rPr>
              <a:t/>
            </a:r>
            <a:br>
              <a:rPr lang="fr-FR" sz="2000" dirty="0" smtClean="0">
                <a:solidFill>
                  <a:srgbClr val="FFFFFF"/>
                </a:solidFill>
                <a:latin typeface="Arial"/>
                <a:cs typeface="Arial"/>
              </a:rPr>
            </a:br>
            <a:r>
              <a:rPr lang="fr-FR" sz="2000" dirty="0" smtClean="0">
                <a:solidFill>
                  <a:srgbClr val="FFFFFF"/>
                </a:solidFill>
                <a:latin typeface="Arial"/>
                <a:cs typeface="Arial"/>
              </a:rPr>
              <a:t>1. Processus identitaires</a:t>
            </a:r>
            <a:endParaRPr lang="fr-FR" sz="2000" dirty="0">
              <a:solidFill>
                <a:srgbClr val="FFFFFF"/>
              </a:solidFill>
              <a:latin typeface="Arial"/>
              <a:cs typeface="Arial"/>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31074" name="Picture 2"/>
          <p:cNvPicPr>
            <a:picLocks noGrp="1" noChangeAspect="1" noChangeArrowheads="1"/>
          </p:cNvPicPr>
          <p:nvPr>
            <p:ph/>
          </p:nvPr>
        </p:nvPicPr>
        <p:blipFill>
          <a:blip r:embed="rId3"/>
          <a:srcRect/>
          <a:stretch>
            <a:fillRect/>
          </a:stretch>
        </p:blipFill>
        <p:spPr>
          <a:xfrm>
            <a:off x="1066800" y="122238"/>
            <a:ext cx="8077200" cy="6715125"/>
          </a:xfrm>
        </p:spPr>
      </p:pic>
      <p:sp>
        <p:nvSpPr>
          <p:cNvPr id="131075" name="Text Box 3"/>
          <p:cNvSpPr txBox="1">
            <a:spLocks noChangeArrowheads="1"/>
          </p:cNvSpPr>
          <p:nvPr/>
        </p:nvSpPr>
        <p:spPr bwMode="auto">
          <a:xfrm>
            <a:off x="3117850" y="3057525"/>
            <a:ext cx="920750" cy="366713"/>
          </a:xfrm>
          <a:prstGeom prst="rect">
            <a:avLst/>
          </a:prstGeom>
          <a:noFill/>
          <a:ln w="9525">
            <a:noFill/>
            <a:miter lim="800000"/>
            <a:headEnd/>
            <a:tailEnd/>
          </a:ln>
          <a:effectLst/>
        </p:spPr>
        <p:txBody>
          <a:bodyPr wrap="none">
            <a:prstTxWarp prst="textNoShape">
              <a:avLst/>
            </a:prstTxWarp>
            <a:spAutoFit/>
          </a:bodyPr>
          <a:lstStyle/>
          <a:p>
            <a:r>
              <a:rPr lang="fr-FR" sz="1800">
                <a:solidFill>
                  <a:srgbClr val="800000"/>
                </a:solidFill>
              </a:rPr>
              <a:t>DELTA</a:t>
            </a:r>
            <a:endParaRPr lang="fr-FR">
              <a:latin typeface="Times" pitchFamily="-65" charset="0"/>
            </a:endParaRPr>
          </a:p>
        </p:txBody>
      </p:sp>
      <p:sp>
        <p:nvSpPr>
          <p:cNvPr id="131076" name="Text Box 4"/>
          <p:cNvSpPr txBox="1">
            <a:spLocks noChangeArrowheads="1"/>
          </p:cNvSpPr>
          <p:nvPr/>
        </p:nvSpPr>
        <p:spPr bwMode="auto">
          <a:xfrm>
            <a:off x="4098925" y="3375025"/>
            <a:ext cx="1235075" cy="641350"/>
          </a:xfrm>
          <a:prstGeom prst="rect">
            <a:avLst/>
          </a:prstGeom>
          <a:noFill/>
          <a:ln w="9525">
            <a:noFill/>
            <a:miter lim="800000"/>
            <a:headEnd/>
            <a:tailEnd/>
          </a:ln>
          <a:effectLst/>
        </p:spPr>
        <p:txBody>
          <a:bodyPr>
            <a:prstTxWarp prst="textNoShape">
              <a:avLst/>
            </a:prstTxWarp>
            <a:spAutoFit/>
          </a:bodyPr>
          <a:lstStyle/>
          <a:p>
            <a:r>
              <a:rPr lang="fr-FR" sz="1800">
                <a:solidFill>
                  <a:srgbClr val="800000"/>
                </a:solidFill>
              </a:rPr>
              <a:t>PLATEAU DOGON</a:t>
            </a:r>
            <a:endParaRPr lang="fr-FR">
              <a:latin typeface="Times" pitchFamily="-65" charset="0"/>
            </a:endParaRPr>
          </a:p>
        </p:txBody>
      </p:sp>
      <p:sp>
        <p:nvSpPr>
          <p:cNvPr id="131077" name="Text Box 5"/>
          <p:cNvSpPr txBox="1">
            <a:spLocks noChangeArrowheads="1"/>
          </p:cNvSpPr>
          <p:nvPr/>
        </p:nvSpPr>
        <p:spPr bwMode="auto">
          <a:xfrm>
            <a:off x="5638800" y="2212975"/>
            <a:ext cx="1371600" cy="366713"/>
          </a:xfrm>
          <a:prstGeom prst="rect">
            <a:avLst/>
          </a:prstGeom>
          <a:noFill/>
          <a:ln w="9525">
            <a:noFill/>
            <a:miter lim="800000"/>
            <a:headEnd/>
            <a:tailEnd/>
          </a:ln>
          <a:effectLst/>
        </p:spPr>
        <p:txBody>
          <a:bodyPr>
            <a:prstTxWarp prst="textNoShape">
              <a:avLst/>
            </a:prstTxWarp>
            <a:spAutoFit/>
          </a:bodyPr>
          <a:lstStyle/>
          <a:p>
            <a:r>
              <a:rPr lang="fr-FR" sz="1800">
                <a:solidFill>
                  <a:srgbClr val="800000"/>
                </a:solidFill>
              </a:rPr>
              <a:t>GOURMA</a:t>
            </a:r>
            <a:endParaRPr lang="fr-FR">
              <a:latin typeface="Times" pitchFamily="-65" charset="0"/>
            </a:endParaRPr>
          </a:p>
        </p:txBody>
      </p:sp>
      <p:sp>
        <p:nvSpPr>
          <p:cNvPr id="131078" name="Text Box 6"/>
          <p:cNvSpPr txBox="1">
            <a:spLocks noChangeArrowheads="1"/>
          </p:cNvSpPr>
          <p:nvPr/>
        </p:nvSpPr>
        <p:spPr bwMode="auto">
          <a:xfrm>
            <a:off x="5089525" y="3998913"/>
            <a:ext cx="831850" cy="366712"/>
          </a:xfrm>
          <a:prstGeom prst="rect">
            <a:avLst/>
          </a:prstGeom>
          <a:noFill/>
          <a:ln w="9525">
            <a:noFill/>
            <a:miter lim="800000"/>
            <a:headEnd/>
            <a:tailEnd/>
          </a:ln>
          <a:effectLst/>
        </p:spPr>
        <p:txBody>
          <a:bodyPr wrap="none">
            <a:prstTxWarp prst="textNoShape">
              <a:avLst/>
            </a:prstTxWarp>
            <a:spAutoFit/>
          </a:bodyPr>
          <a:lstStyle/>
          <a:p>
            <a:r>
              <a:rPr lang="fr-FR" sz="1800">
                <a:solidFill>
                  <a:srgbClr val="800000"/>
                </a:solidFill>
              </a:rPr>
              <a:t>SENO</a:t>
            </a:r>
            <a:endParaRPr lang="fr-FR">
              <a:latin typeface="Times" pitchFamily="-65" charset="0"/>
            </a:endParaRPr>
          </a:p>
        </p:txBody>
      </p:sp>
      <p:sp>
        <p:nvSpPr>
          <p:cNvPr id="131079" name="Text Box 7"/>
          <p:cNvSpPr txBox="1">
            <a:spLocks noChangeArrowheads="1"/>
          </p:cNvSpPr>
          <p:nvPr/>
        </p:nvSpPr>
        <p:spPr bwMode="auto">
          <a:xfrm>
            <a:off x="1373631" y="457200"/>
            <a:ext cx="4036569" cy="369332"/>
          </a:xfrm>
          <a:prstGeom prst="rect">
            <a:avLst/>
          </a:prstGeom>
          <a:noFill/>
          <a:ln w="9525">
            <a:noFill/>
            <a:miter lim="800000"/>
            <a:headEnd/>
            <a:tailEnd/>
          </a:ln>
          <a:effectLst/>
        </p:spPr>
        <p:txBody>
          <a:bodyPr wrap="none">
            <a:prstTxWarp prst="textNoShape">
              <a:avLst/>
            </a:prstTxWarp>
            <a:spAutoFit/>
          </a:bodyPr>
          <a:lstStyle/>
          <a:p>
            <a:r>
              <a:rPr lang="fr-FR" b="1" dirty="0">
                <a:solidFill>
                  <a:srgbClr val="800000"/>
                </a:solidFill>
                <a:latin typeface="Arial"/>
                <a:cs typeface="Arial"/>
              </a:rPr>
              <a:t>LES POPULATIONS DE PASTEURS</a:t>
            </a:r>
            <a:endParaRPr lang="fr-FR" dirty="0">
              <a:latin typeface="Arial"/>
              <a:cs typeface="Arial"/>
            </a:endParaRPr>
          </a:p>
        </p:txBody>
      </p:sp>
      <p:pic>
        <p:nvPicPr>
          <p:cNvPr id="131081" name="Picture 9" descr="A63 273x"/>
          <p:cNvPicPr>
            <a:picLocks noChangeAspect="1" noChangeArrowheads="1"/>
          </p:cNvPicPr>
          <p:nvPr/>
        </p:nvPicPr>
        <p:blipFill>
          <a:blip r:embed="rId4"/>
          <a:srcRect/>
          <a:stretch>
            <a:fillRect/>
          </a:stretch>
        </p:blipFill>
        <p:spPr bwMode="auto">
          <a:xfrm flipH="1">
            <a:off x="7010341" y="-1"/>
            <a:ext cx="1997133" cy="3057525"/>
          </a:xfrm>
          <a:prstGeom prst="rect">
            <a:avLst/>
          </a:prstGeom>
          <a:noFill/>
          <a:ln w="9525">
            <a:noFill/>
            <a:miter lim="800000"/>
            <a:headEnd/>
            <a:tailEnd/>
          </a:ln>
        </p:spPr>
      </p:pic>
      <p:pic>
        <p:nvPicPr>
          <p:cNvPr id="131082" name="Picture 10"/>
          <p:cNvPicPr>
            <a:picLocks noChangeAspect="1" noChangeArrowheads="1"/>
          </p:cNvPicPr>
          <p:nvPr/>
        </p:nvPicPr>
        <p:blipFill>
          <a:blip r:embed="rId5">
            <a:lum contrast="10000"/>
          </a:blip>
          <a:srcRect/>
          <a:stretch>
            <a:fillRect/>
          </a:stretch>
        </p:blipFill>
        <p:spPr bwMode="auto">
          <a:xfrm>
            <a:off x="0" y="4800600"/>
            <a:ext cx="2896214" cy="1925638"/>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13108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50882" name="Picture 2"/>
          <p:cNvPicPr>
            <a:picLocks noGrp="1" noChangeAspect="1" noChangeArrowheads="1"/>
          </p:cNvPicPr>
          <p:nvPr>
            <p:ph sz="quarter" idx="1"/>
          </p:nvPr>
        </p:nvPicPr>
        <p:blipFill>
          <a:blip r:embed="rId3"/>
          <a:srcRect/>
          <a:stretch>
            <a:fillRect/>
          </a:stretch>
        </p:blipFill>
        <p:spPr>
          <a:xfrm>
            <a:off x="762000" y="1600200"/>
            <a:ext cx="3886200" cy="2592388"/>
          </a:xfrm>
        </p:spPr>
      </p:pic>
      <p:pic>
        <p:nvPicPr>
          <p:cNvPr id="250883" name="Picture 3"/>
          <p:cNvPicPr>
            <a:picLocks noGrp="1" noChangeAspect="1" noChangeArrowheads="1"/>
          </p:cNvPicPr>
          <p:nvPr>
            <p:ph sz="quarter" idx="2"/>
          </p:nvPr>
        </p:nvPicPr>
        <p:blipFill>
          <a:blip r:embed="rId4"/>
          <a:srcRect/>
          <a:stretch>
            <a:fillRect/>
          </a:stretch>
        </p:blipFill>
        <p:spPr>
          <a:xfrm>
            <a:off x="4648200" y="1600200"/>
            <a:ext cx="3886200" cy="2592388"/>
          </a:xfrm>
        </p:spPr>
      </p:pic>
      <p:pic>
        <p:nvPicPr>
          <p:cNvPr id="250884" name="Picture 4"/>
          <p:cNvPicPr>
            <a:picLocks noGrp="1" noChangeAspect="1" noChangeArrowheads="1"/>
          </p:cNvPicPr>
          <p:nvPr>
            <p:ph sz="quarter" idx="3"/>
          </p:nvPr>
        </p:nvPicPr>
        <p:blipFill>
          <a:blip r:embed="rId5"/>
          <a:srcRect/>
          <a:stretch>
            <a:fillRect/>
          </a:stretch>
        </p:blipFill>
        <p:spPr>
          <a:xfrm>
            <a:off x="838200" y="4191000"/>
            <a:ext cx="3810000" cy="2541588"/>
          </a:xfrm>
        </p:spPr>
      </p:pic>
      <p:pic>
        <p:nvPicPr>
          <p:cNvPr id="250885" name="Picture 5"/>
          <p:cNvPicPr>
            <a:picLocks noGrp="1" noChangeAspect="1" noChangeArrowheads="1"/>
          </p:cNvPicPr>
          <p:nvPr>
            <p:ph sz="quarter" idx="4"/>
          </p:nvPr>
        </p:nvPicPr>
        <p:blipFill>
          <a:blip r:embed="rId6"/>
          <a:srcRect/>
          <a:stretch>
            <a:fillRect/>
          </a:stretch>
        </p:blipFill>
        <p:spPr>
          <a:xfrm>
            <a:off x="4648200" y="4191000"/>
            <a:ext cx="3886200" cy="2592388"/>
          </a:xfrm>
        </p:spPr>
      </p:pic>
      <p:sp>
        <p:nvSpPr>
          <p:cNvPr id="250886" name="Rectangle 6"/>
          <p:cNvSpPr>
            <a:spLocks noChangeArrowheads="1"/>
          </p:cNvSpPr>
          <p:nvPr/>
        </p:nvSpPr>
        <p:spPr bwMode="auto">
          <a:xfrm>
            <a:off x="0" y="304800"/>
            <a:ext cx="9144000" cy="990600"/>
          </a:xfrm>
          <a:prstGeom prst="rect">
            <a:avLst/>
          </a:prstGeom>
          <a:solidFill>
            <a:srgbClr val="660000"/>
          </a:solidFill>
          <a:ln w="9525">
            <a:noFill/>
            <a:miter lim="800000"/>
            <a:headEnd/>
            <a:tailEnd/>
          </a:ln>
        </p:spPr>
        <p:txBody>
          <a:bodyPr anchor="ctr">
            <a:prstTxWarp prst="textNoShape">
              <a:avLst/>
            </a:prstTxWarp>
          </a:bodyPr>
          <a:lstStyle/>
          <a:p>
            <a:pPr algn="ctr" eaLnBrk="1" hangingPunct="1"/>
            <a:r>
              <a:rPr lang="fr-FR" sz="2000" dirty="0">
                <a:solidFill>
                  <a:srgbClr val="FFFFFF"/>
                </a:solidFill>
                <a:latin typeface="Arial"/>
                <a:cs typeface="Arial"/>
              </a:rPr>
              <a:t>APPROCHE ETHNOARCHEOLOGIQUE DES MECANISMES</a:t>
            </a:r>
            <a:br>
              <a:rPr lang="fr-FR" sz="2000" dirty="0">
                <a:solidFill>
                  <a:srgbClr val="FFFFFF"/>
                </a:solidFill>
                <a:latin typeface="Arial"/>
                <a:cs typeface="Arial"/>
              </a:rPr>
            </a:br>
            <a:r>
              <a:rPr lang="fr-FR" sz="2000" dirty="0">
                <a:solidFill>
                  <a:srgbClr val="FFFFFF"/>
                </a:solidFill>
                <a:latin typeface="Arial"/>
                <a:cs typeface="Arial"/>
              </a:rPr>
              <a:t>2. Technologie céramique et cha</a:t>
            </a:r>
            <a:r>
              <a:rPr lang="fr-FR" altLang="ja-JP" sz="2000" dirty="0">
                <a:solidFill>
                  <a:srgbClr val="FFFFFF"/>
                </a:solidFill>
                <a:latin typeface="Arial"/>
                <a:cs typeface="Arial"/>
              </a:rPr>
              <a:t>înes opératoires de montage</a:t>
            </a:r>
            <a:endParaRPr lang="fr-FR" sz="2000" dirty="0">
              <a:solidFill>
                <a:srgbClr val="FFFFFF"/>
              </a:solidFill>
              <a:latin typeface="Arial"/>
              <a:cs typeface="Arial"/>
            </a:endParaRP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52930" name="Rectangle 2"/>
          <p:cNvSpPr>
            <a:spLocks noGrp="1" noChangeArrowheads="1"/>
          </p:cNvSpPr>
          <p:nvPr>
            <p:ph type="title"/>
          </p:nvPr>
        </p:nvSpPr>
        <p:spPr>
          <a:xfrm>
            <a:off x="0" y="0"/>
            <a:ext cx="9144000" cy="914400"/>
          </a:xfrm>
          <a:solidFill>
            <a:srgbClr val="A5907A"/>
          </a:solidFill>
        </p:spPr>
        <p:txBody>
          <a:bodyPr>
            <a:normAutofit/>
          </a:bodyPr>
          <a:lstStyle/>
          <a:p>
            <a:r>
              <a:rPr lang="fr-FR" sz="2400" dirty="0">
                <a:solidFill>
                  <a:srgbClr val="000000"/>
                </a:solidFill>
                <a:latin typeface="Arial"/>
                <a:cs typeface="Arial"/>
              </a:rPr>
              <a:t>Les caractéristiques communes</a:t>
            </a:r>
            <a:endParaRPr lang="fr-FR" sz="2400" dirty="0">
              <a:latin typeface="Arial"/>
              <a:cs typeface="Arial"/>
            </a:endParaRPr>
          </a:p>
        </p:txBody>
      </p:sp>
      <p:sp>
        <p:nvSpPr>
          <p:cNvPr id="252931" name="Rectangle 3"/>
          <p:cNvSpPr>
            <a:spLocks noGrp="1" noChangeArrowheads="1"/>
          </p:cNvSpPr>
          <p:nvPr>
            <p:ph type="body" sz="half" idx="3"/>
          </p:nvPr>
        </p:nvSpPr>
        <p:spPr>
          <a:xfrm>
            <a:off x="0" y="5334000"/>
            <a:ext cx="4114800" cy="1219200"/>
          </a:xfrm>
        </p:spPr>
        <p:txBody>
          <a:bodyPr>
            <a:normAutofit/>
          </a:bodyPr>
          <a:lstStyle/>
          <a:p>
            <a:pPr>
              <a:lnSpc>
                <a:spcPct val="90000"/>
              </a:lnSpc>
              <a:buFontTx/>
              <a:buNone/>
            </a:pPr>
            <a:r>
              <a:rPr lang="fr-FR" sz="1800" dirty="0">
                <a:latin typeface="Arial"/>
                <a:cs typeface="Arial"/>
              </a:rPr>
              <a:t>Montage au colombin</a:t>
            </a:r>
          </a:p>
          <a:p>
            <a:pPr>
              <a:lnSpc>
                <a:spcPct val="90000"/>
              </a:lnSpc>
              <a:buFontTx/>
              <a:buNone/>
            </a:pPr>
            <a:r>
              <a:rPr lang="fr-FR" sz="1800" dirty="0">
                <a:latin typeface="Arial"/>
                <a:cs typeface="Arial"/>
              </a:rPr>
              <a:t>Cuisson au contact du combustible</a:t>
            </a:r>
          </a:p>
        </p:txBody>
      </p:sp>
      <p:pic>
        <p:nvPicPr>
          <p:cNvPr id="252932" name="Picture 4"/>
          <p:cNvPicPr>
            <a:picLocks noGrp="1" noChangeAspect="1" noChangeArrowheads="1"/>
          </p:cNvPicPr>
          <p:nvPr>
            <p:ph sz="quarter" idx="1"/>
          </p:nvPr>
        </p:nvPicPr>
        <p:blipFill>
          <a:blip r:embed="rId3"/>
          <a:srcRect/>
          <a:stretch>
            <a:fillRect/>
          </a:stretch>
        </p:blipFill>
        <p:spPr>
          <a:xfrm>
            <a:off x="0" y="838200"/>
            <a:ext cx="4572000" cy="3052763"/>
          </a:xfrm>
        </p:spPr>
      </p:pic>
      <p:pic>
        <p:nvPicPr>
          <p:cNvPr id="252933" name="Picture 5"/>
          <p:cNvPicPr>
            <a:picLocks noGrp="1" noChangeAspect="1" noChangeArrowheads="1"/>
          </p:cNvPicPr>
          <p:nvPr>
            <p:ph sz="quarter" idx="2"/>
          </p:nvPr>
        </p:nvPicPr>
        <p:blipFill>
          <a:blip r:embed="rId4"/>
          <a:srcRect/>
          <a:stretch>
            <a:fillRect/>
          </a:stretch>
        </p:blipFill>
        <p:spPr>
          <a:xfrm>
            <a:off x="4572000" y="838200"/>
            <a:ext cx="4572000" cy="3049588"/>
          </a:xfrm>
        </p:spPr>
      </p:pic>
      <p:pic>
        <p:nvPicPr>
          <p:cNvPr id="252934" name="Picture 6"/>
          <p:cNvPicPr>
            <a:picLocks noChangeAspect="1" noChangeArrowheads="1"/>
          </p:cNvPicPr>
          <p:nvPr/>
        </p:nvPicPr>
        <p:blipFill>
          <a:blip r:embed="rId5"/>
          <a:srcRect/>
          <a:stretch>
            <a:fillRect/>
          </a:stretch>
        </p:blipFill>
        <p:spPr bwMode="auto">
          <a:xfrm>
            <a:off x="4572000" y="3835400"/>
            <a:ext cx="4572000" cy="3049588"/>
          </a:xfrm>
          <a:prstGeom prst="rect">
            <a:avLst/>
          </a:prstGeom>
          <a:noFill/>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2578" name="Rectangle 2"/>
          <p:cNvSpPr>
            <a:spLocks noGrp="1" noChangeArrowheads="1"/>
          </p:cNvSpPr>
          <p:nvPr>
            <p:ph type="title"/>
          </p:nvPr>
        </p:nvSpPr>
        <p:spPr>
          <a:xfrm>
            <a:off x="0" y="0"/>
            <a:ext cx="9144000" cy="914400"/>
          </a:xfrm>
          <a:solidFill>
            <a:srgbClr val="A5907A"/>
          </a:solidFill>
        </p:spPr>
        <p:txBody>
          <a:bodyPr>
            <a:normAutofit/>
          </a:bodyPr>
          <a:lstStyle/>
          <a:p>
            <a:pPr marL="838200" indent="-838200"/>
            <a:r>
              <a:rPr lang="fr-FR" sz="2000" dirty="0">
                <a:solidFill>
                  <a:srgbClr val="000000"/>
                </a:solidFill>
                <a:latin typeface="Arial"/>
                <a:cs typeface="Arial"/>
              </a:rPr>
              <a:t>Cha</a:t>
            </a:r>
            <a:r>
              <a:rPr lang="fr-FR" altLang="ja-JP" sz="2000" dirty="0">
                <a:solidFill>
                  <a:srgbClr val="000000"/>
                </a:solidFill>
                <a:latin typeface="Arial"/>
                <a:cs typeface="Arial"/>
              </a:rPr>
              <a:t>înes opératoires de montage : techniques génériques</a:t>
            </a:r>
            <a:endParaRPr lang="fr-FR" sz="2000" dirty="0">
              <a:solidFill>
                <a:srgbClr val="000000"/>
              </a:solidFill>
              <a:latin typeface="Arial"/>
              <a:cs typeface="Arial"/>
            </a:endParaRPr>
          </a:p>
        </p:txBody>
      </p:sp>
      <p:pic>
        <p:nvPicPr>
          <p:cNvPr id="152579" name="Picture 3" descr="DogonCanneau"/>
          <p:cNvPicPr>
            <a:picLocks noChangeAspect="1" noChangeArrowheads="1"/>
          </p:cNvPicPr>
          <p:nvPr/>
        </p:nvPicPr>
        <p:blipFill>
          <a:blip r:embed="rId3"/>
          <a:srcRect/>
          <a:stretch>
            <a:fillRect/>
          </a:stretch>
        </p:blipFill>
        <p:spPr bwMode="auto">
          <a:xfrm>
            <a:off x="2514600" y="2614613"/>
            <a:ext cx="3962400" cy="2643187"/>
          </a:xfrm>
          <a:prstGeom prst="rect">
            <a:avLst/>
          </a:prstGeom>
          <a:noFill/>
        </p:spPr>
      </p:pic>
      <p:sp>
        <p:nvSpPr>
          <p:cNvPr id="152580" name="Text Box 4"/>
          <p:cNvSpPr txBox="1">
            <a:spLocks noChangeArrowheads="1"/>
          </p:cNvSpPr>
          <p:nvPr/>
        </p:nvSpPr>
        <p:spPr bwMode="auto">
          <a:xfrm>
            <a:off x="4022725" y="2173288"/>
            <a:ext cx="184150" cy="457200"/>
          </a:xfrm>
          <a:prstGeom prst="rect">
            <a:avLst/>
          </a:prstGeom>
          <a:noFill/>
          <a:ln w="9525">
            <a:noFill/>
            <a:miter lim="800000"/>
            <a:headEnd/>
            <a:tailEnd/>
          </a:ln>
        </p:spPr>
        <p:txBody>
          <a:bodyPr wrap="none">
            <a:prstTxWarp prst="textNoShape">
              <a:avLst/>
            </a:prstTxWarp>
            <a:spAutoFit/>
          </a:bodyPr>
          <a:lstStyle/>
          <a:p>
            <a:endParaRPr lang="fr-FR"/>
          </a:p>
        </p:txBody>
      </p:sp>
      <p:pic>
        <p:nvPicPr>
          <p:cNvPr id="152581" name="Picture 5" descr="Cfig20x"/>
          <p:cNvPicPr>
            <a:picLocks noGrp="1" noChangeAspect="1" noChangeArrowheads="1"/>
          </p:cNvPicPr>
          <p:nvPr>
            <p:ph sz="quarter" idx="2"/>
          </p:nvPr>
        </p:nvPicPr>
        <p:blipFill>
          <a:blip r:embed="rId4"/>
          <a:srcRect/>
          <a:stretch>
            <a:fillRect/>
          </a:stretch>
        </p:blipFill>
        <p:spPr>
          <a:xfrm>
            <a:off x="0" y="914400"/>
            <a:ext cx="2840038" cy="4343400"/>
          </a:xfrm>
          <a:ln/>
        </p:spPr>
      </p:pic>
      <p:sp>
        <p:nvSpPr>
          <p:cNvPr id="152582" name="Text Box 6"/>
          <p:cNvSpPr txBox="1">
            <a:spLocks noChangeArrowheads="1"/>
          </p:cNvSpPr>
          <p:nvPr/>
        </p:nvSpPr>
        <p:spPr bwMode="auto">
          <a:xfrm>
            <a:off x="2895600" y="1038225"/>
            <a:ext cx="3032989" cy="369332"/>
          </a:xfrm>
          <a:prstGeom prst="rect">
            <a:avLst/>
          </a:prstGeom>
          <a:noFill/>
          <a:ln w="9525">
            <a:noFill/>
            <a:miter lim="800000"/>
            <a:headEnd/>
            <a:tailEnd/>
          </a:ln>
        </p:spPr>
        <p:txBody>
          <a:bodyPr wrap="none">
            <a:prstTxWarp prst="textNoShape">
              <a:avLst/>
            </a:prstTxWarp>
            <a:spAutoFit/>
          </a:bodyPr>
          <a:lstStyle/>
          <a:p>
            <a:r>
              <a:rPr lang="fr-FR" dirty="0">
                <a:latin typeface="Arial"/>
                <a:cs typeface="Arial"/>
              </a:rPr>
              <a:t>Moulage sur forme convexe</a:t>
            </a:r>
            <a:endParaRPr lang="fr-FR" dirty="0">
              <a:solidFill>
                <a:srgbClr val="2D2015"/>
              </a:solidFill>
              <a:latin typeface="Arial"/>
              <a:cs typeface="Arial"/>
            </a:endParaRPr>
          </a:p>
        </p:txBody>
      </p:sp>
      <p:sp>
        <p:nvSpPr>
          <p:cNvPr id="152583" name="Text Box 7"/>
          <p:cNvSpPr txBox="1">
            <a:spLocks noChangeArrowheads="1"/>
          </p:cNvSpPr>
          <p:nvPr/>
        </p:nvSpPr>
        <p:spPr bwMode="auto">
          <a:xfrm>
            <a:off x="2971800" y="6324600"/>
            <a:ext cx="3032989" cy="369332"/>
          </a:xfrm>
          <a:prstGeom prst="rect">
            <a:avLst/>
          </a:prstGeom>
          <a:noFill/>
          <a:ln w="9525">
            <a:noFill/>
            <a:miter lim="800000"/>
            <a:headEnd/>
            <a:tailEnd/>
          </a:ln>
        </p:spPr>
        <p:txBody>
          <a:bodyPr wrap="none">
            <a:prstTxWarp prst="textNoShape">
              <a:avLst/>
            </a:prstTxWarp>
            <a:spAutoFit/>
          </a:bodyPr>
          <a:lstStyle/>
          <a:p>
            <a:r>
              <a:rPr lang="fr-FR" dirty="0">
                <a:latin typeface="Arial"/>
                <a:cs typeface="Arial"/>
              </a:rPr>
              <a:t>Moulage sur forme concave</a:t>
            </a:r>
            <a:endParaRPr lang="fr-FR" dirty="0">
              <a:solidFill>
                <a:srgbClr val="2D2015"/>
              </a:solidFill>
              <a:latin typeface="Arial"/>
              <a:cs typeface="Arial"/>
            </a:endParaRPr>
          </a:p>
        </p:txBody>
      </p:sp>
      <p:sp>
        <p:nvSpPr>
          <p:cNvPr id="152584" name="Text Box 8"/>
          <p:cNvSpPr txBox="1">
            <a:spLocks noChangeArrowheads="1"/>
          </p:cNvSpPr>
          <p:nvPr/>
        </p:nvSpPr>
        <p:spPr bwMode="auto">
          <a:xfrm>
            <a:off x="4022725" y="1106488"/>
            <a:ext cx="184150" cy="457200"/>
          </a:xfrm>
          <a:prstGeom prst="rect">
            <a:avLst/>
          </a:prstGeom>
          <a:noFill/>
          <a:ln w="9525">
            <a:noFill/>
            <a:miter lim="800000"/>
            <a:headEnd/>
            <a:tailEnd/>
          </a:ln>
        </p:spPr>
        <p:txBody>
          <a:bodyPr wrap="none">
            <a:prstTxWarp prst="textNoShape">
              <a:avLst/>
            </a:prstTxWarp>
            <a:spAutoFit/>
          </a:bodyPr>
          <a:lstStyle/>
          <a:p>
            <a:endParaRPr lang="fr-FR"/>
          </a:p>
        </p:txBody>
      </p:sp>
      <p:sp>
        <p:nvSpPr>
          <p:cNvPr id="152585" name="Text Box 9"/>
          <p:cNvSpPr txBox="1">
            <a:spLocks noChangeArrowheads="1"/>
          </p:cNvSpPr>
          <p:nvPr/>
        </p:nvSpPr>
        <p:spPr bwMode="auto">
          <a:xfrm>
            <a:off x="2971800" y="1905000"/>
            <a:ext cx="3505200" cy="369332"/>
          </a:xfrm>
          <a:prstGeom prst="rect">
            <a:avLst/>
          </a:prstGeom>
          <a:noFill/>
          <a:ln w="9525">
            <a:noFill/>
            <a:miter lim="800000"/>
            <a:headEnd/>
            <a:tailEnd/>
          </a:ln>
        </p:spPr>
        <p:txBody>
          <a:bodyPr>
            <a:prstTxWarp prst="textNoShape">
              <a:avLst/>
            </a:prstTxWarp>
            <a:spAutoFit/>
          </a:bodyPr>
          <a:lstStyle/>
          <a:p>
            <a:r>
              <a:rPr lang="fr-FR" dirty="0">
                <a:latin typeface="Arial"/>
                <a:cs typeface="Arial"/>
              </a:rPr>
              <a:t>Montage en anneau</a:t>
            </a:r>
          </a:p>
        </p:txBody>
      </p:sp>
      <p:pic>
        <p:nvPicPr>
          <p:cNvPr id="152587" name="Picture 11" descr="Moulage"/>
          <p:cNvPicPr>
            <a:picLocks noChangeAspect="1" noChangeArrowheads="1"/>
          </p:cNvPicPr>
          <p:nvPr/>
        </p:nvPicPr>
        <p:blipFill>
          <a:blip r:embed="rId5"/>
          <a:srcRect/>
          <a:stretch>
            <a:fillRect/>
          </a:stretch>
        </p:blipFill>
        <p:spPr bwMode="auto">
          <a:xfrm>
            <a:off x="6457950" y="2667000"/>
            <a:ext cx="2686050" cy="4191000"/>
          </a:xfrm>
          <a:prstGeom prst="rect">
            <a:avLst/>
          </a:prstGeom>
          <a:noFill/>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a:xfrm>
            <a:off x="457200" y="274638"/>
            <a:ext cx="8229600" cy="792162"/>
          </a:xfrm>
        </p:spPr>
        <p:txBody>
          <a:bodyPr/>
          <a:lstStyle/>
          <a:p>
            <a:r>
              <a:rPr lang="fr-FR" sz="2400" dirty="0" smtClean="0">
                <a:solidFill>
                  <a:srgbClr val="E9E9E9"/>
                </a:solidFill>
                <a:latin typeface="Chicago" charset="0"/>
              </a:rPr>
              <a:t> </a:t>
            </a:r>
            <a:r>
              <a:rPr lang="fr-FR" sz="2400" dirty="0">
                <a:solidFill>
                  <a:srgbClr val="000000"/>
                </a:solidFill>
                <a:latin typeface="Arial" pitchFamily="-65" charset="0"/>
              </a:rPr>
              <a:t>Corpus de référence implicite ou explicite</a:t>
            </a:r>
            <a:endParaRPr lang="fr-FR" sz="2400" dirty="0">
              <a:solidFill>
                <a:srgbClr val="000000"/>
              </a:solidFill>
              <a:latin typeface="Chicago" charset="0"/>
            </a:endParaRPr>
          </a:p>
        </p:txBody>
      </p:sp>
      <p:sp>
        <p:nvSpPr>
          <p:cNvPr id="56323" name="Rectangle 3"/>
          <p:cNvSpPr>
            <a:spLocks noGrp="1" noChangeArrowheads="1"/>
          </p:cNvSpPr>
          <p:nvPr>
            <p:ph type="body" sz="half" idx="1"/>
          </p:nvPr>
        </p:nvSpPr>
        <p:spPr>
          <a:xfrm>
            <a:off x="457200" y="1905000"/>
            <a:ext cx="3733800" cy="2971800"/>
          </a:xfrm>
          <a:solidFill>
            <a:schemeClr val="tx2"/>
          </a:solidFill>
        </p:spPr>
        <p:txBody>
          <a:bodyPr/>
          <a:lstStyle/>
          <a:p>
            <a:r>
              <a:rPr lang="fr-FR" sz="2400" dirty="0">
                <a:solidFill>
                  <a:srgbClr val="000000"/>
                </a:solidFill>
                <a:latin typeface="Arial" pitchFamily="-65" charset="0"/>
              </a:rPr>
              <a:t>Sémantique universelle</a:t>
            </a:r>
            <a:endParaRPr lang="fr-FR" sz="2000" dirty="0">
              <a:solidFill>
                <a:srgbClr val="000000"/>
              </a:solidFill>
              <a:latin typeface="Chicago" charset="0"/>
            </a:endParaRPr>
          </a:p>
          <a:p>
            <a:pPr algn="ctr">
              <a:buFont typeface="Monotype Sorts" pitchFamily="-65" charset="2"/>
              <a:buChar char="o"/>
            </a:pPr>
            <a:r>
              <a:rPr lang="fr-FR" sz="5400" dirty="0">
                <a:solidFill>
                  <a:srgbClr val="000000"/>
                </a:solidFill>
                <a:latin typeface="Chicago" charset="0"/>
                <a:sym typeface="Monotype Sorts" pitchFamily="-65" charset="2"/>
              </a:rPr>
              <a:t> =</a:t>
            </a:r>
            <a:r>
              <a:rPr lang="fr-FR" sz="5400" dirty="0" err="1">
                <a:solidFill>
                  <a:srgbClr val="000000"/>
                </a:solidFill>
                <a:latin typeface="Chicago" charset="0"/>
                <a:sym typeface="Symbol" pitchFamily="-65" charset="2"/>
              </a:rPr>
              <a:t></a:t>
            </a:r>
            <a:r>
              <a:rPr lang="fr-FR" sz="5400" dirty="0">
                <a:solidFill>
                  <a:srgbClr val="000000"/>
                </a:solidFill>
                <a:latin typeface="Chicago" charset="0"/>
                <a:sym typeface="Monotype Sorts" pitchFamily="-65" charset="2"/>
              </a:rPr>
              <a:t> </a:t>
            </a:r>
            <a:r>
              <a:rPr lang="fr-FR" sz="5400" dirty="0" err="1">
                <a:solidFill>
                  <a:srgbClr val="000000"/>
                </a:solidFill>
                <a:latin typeface="Chicago" charset="0"/>
                <a:sym typeface="Monotype Sorts" pitchFamily="-65" charset="2"/>
              </a:rPr>
              <a:t></a:t>
            </a:r>
            <a:r>
              <a:rPr lang="fr-FR" sz="5400" dirty="0">
                <a:solidFill>
                  <a:srgbClr val="000000"/>
                </a:solidFill>
                <a:latin typeface="Chicago" charset="0"/>
                <a:sym typeface="Monotype Sorts" pitchFamily="-65" charset="2"/>
              </a:rPr>
              <a:t> </a:t>
            </a:r>
            <a:r>
              <a:rPr lang="fr-FR" sz="5400" dirty="0" err="1">
                <a:solidFill>
                  <a:srgbClr val="000000"/>
                </a:solidFill>
                <a:latin typeface="Chicago" charset="0"/>
                <a:sym typeface="Symbol" pitchFamily="-65" charset="2"/>
              </a:rPr>
              <a:t></a:t>
            </a:r>
            <a:endParaRPr lang="fr-FR" sz="5400" dirty="0">
              <a:solidFill>
                <a:srgbClr val="000000"/>
              </a:solidFill>
              <a:latin typeface="Chicago" charset="0"/>
              <a:sym typeface="Monotype Sorts" pitchFamily="-65" charset="2"/>
            </a:endParaRPr>
          </a:p>
          <a:p>
            <a:pPr algn="ctr">
              <a:buFont typeface="Monotype Sorts" pitchFamily="-65" charset="2"/>
              <a:buNone/>
            </a:pPr>
            <a:r>
              <a:rPr lang="fr-FR" sz="2400" dirty="0">
                <a:solidFill>
                  <a:srgbClr val="000000"/>
                </a:solidFill>
                <a:latin typeface="Arial" pitchFamily="-65" charset="0"/>
              </a:rPr>
              <a:t>Règles de transfert universelles ou inconditionnelles</a:t>
            </a:r>
            <a:endParaRPr lang="fr-FR" sz="2000" dirty="0">
              <a:solidFill>
                <a:srgbClr val="000000"/>
              </a:solidFill>
              <a:latin typeface="Chicago" charset="0"/>
              <a:sym typeface="Monotype Sorts" pitchFamily="-65" charset="2"/>
            </a:endParaRPr>
          </a:p>
        </p:txBody>
      </p:sp>
      <p:sp>
        <p:nvSpPr>
          <p:cNvPr id="56324" name="Rectangle 4"/>
          <p:cNvSpPr>
            <a:spLocks noGrp="1" noChangeArrowheads="1"/>
          </p:cNvSpPr>
          <p:nvPr>
            <p:ph type="body" sz="half" idx="2"/>
          </p:nvPr>
        </p:nvSpPr>
        <p:spPr>
          <a:xfrm>
            <a:off x="4495800" y="1905000"/>
            <a:ext cx="4114800" cy="2971800"/>
          </a:xfrm>
          <a:solidFill>
            <a:schemeClr val="tx2"/>
          </a:solidFill>
        </p:spPr>
        <p:txBody>
          <a:bodyPr/>
          <a:lstStyle/>
          <a:p>
            <a:r>
              <a:rPr lang="fr-FR" sz="2400">
                <a:solidFill>
                  <a:srgbClr val="000000"/>
                </a:solidFill>
                <a:latin typeface="Arial" pitchFamily="-65" charset="0"/>
              </a:rPr>
              <a:t>Sémantique locale</a:t>
            </a:r>
          </a:p>
          <a:p>
            <a:pPr algn="ctr">
              <a:buFont typeface="Monotype Sorts" pitchFamily="-65" charset="2"/>
              <a:buChar char="o"/>
            </a:pPr>
            <a:r>
              <a:rPr lang="fr-FR" sz="5400">
                <a:solidFill>
                  <a:srgbClr val="000000"/>
                </a:solidFill>
                <a:latin typeface="Chicago" charset="0"/>
                <a:sym typeface="Monotype Sorts" pitchFamily="-65" charset="2"/>
              </a:rPr>
              <a:t> = </a:t>
            </a:r>
          </a:p>
          <a:p>
            <a:pPr algn="ctr">
              <a:buFont typeface="Monotype Sorts" pitchFamily="-65" charset="2"/>
              <a:buNone/>
            </a:pPr>
            <a:r>
              <a:rPr lang="fr-FR" sz="2400">
                <a:solidFill>
                  <a:srgbClr val="000000"/>
                </a:solidFill>
                <a:latin typeface="Arial" pitchFamily="-65" charset="0"/>
              </a:rPr>
              <a:t>Règles de transfert conditionnelles ou locales</a:t>
            </a:r>
          </a:p>
        </p:txBody>
      </p:sp>
      <p:sp>
        <p:nvSpPr>
          <p:cNvPr id="56325" name="Text Box 5"/>
          <p:cNvSpPr txBox="1">
            <a:spLocks noChangeArrowheads="1"/>
          </p:cNvSpPr>
          <p:nvPr/>
        </p:nvSpPr>
        <p:spPr bwMode="auto">
          <a:xfrm>
            <a:off x="457200" y="5181600"/>
            <a:ext cx="3444875" cy="822325"/>
          </a:xfrm>
          <a:prstGeom prst="rect">
            <a:avLst/>
          </a:prstGeom>
          <a:noFill/>
          <a:ln w="9525">
            <a:noFill/>
            <a:miter lim="800000"/>
            <a:headEnd/>
            <a:tailEnd/>
          </a:ln>
          <a:effectLst/>
        </p:spPr>
        <p:txBody>
          <a:bodyPr>
            <a:prstTxWarp prst="textNoShape">
              <a:avLst/>
            </a:prstTxWarp>
            <a:spAutoFit/>
          </a:bodyPr>
          <a:lstStyle/>
          <a:p>
            <a:r>
              <a:rPr lang="fr-FR" sz="2400" dirty="0">
                <a:latin typeface="Arial" pitchFamily="-65" charset="0"/>
              </a:rPr>
              <a:t>« Cet alignement de pierres est un mur »</a:t>
            </a:r>
          </a:p>
        </p:txBody>
      </p:sp>
      <p:sp>
        <p:nvSpPr>
          <p:cNvPr id="56326" name="Text Box 6"/>
          <p:cNvSpPr txBox="1">
            <a:spLocks noChangeArrowheads="1"/>
          </p:cNvSpPr>
          <p:nvPr/>
        </p:nvSpPr>
        <p:spPr bwMode="auto">
          <a:xfrm>
            <a:off x="4572000" y="5257800"/>
            <a:ext cx="3886200" cy="822325"/>
          </a:xfrm>
          <a:prstGeom prst="rect">
            <a:avLst/>
          </a:prstGeom>
          <a:noFill/>
          <a:ln w="9525">
            <a:noFill/>
            <a:miter lim="800000"/>
            <a:headEnd/>
            <a:tailEnd/>
          </a:ln>
          <a:effectLst/>
        </p:spPr>
        <p:txBody>
          <a:bodyPr>
            <a:prstTxWarp prst="textNoShape">
              <a:avLst/>
            </a:prstTxWarp>
            <a:spAutoFit/>
          </a:bodyPr>
          <a:lstStyle/>
          <a:p>
            <a:r>
              <a:rPr lang="fr-FR" sz="2400" dirty="0">
                <a:latin typeface="Arial" pitchFamily="-65" charset="0"/>
              </a:rPr>
              <a:t>« Ce mur date du 3ème siècle av. J.-C. »</a:t>
            </a:r>
            <a:endParaRPr lang="fr-FR" sz="2400" dirty="0"/>
          </a:p>
        </p:txBody>
      </p:sp>
    </p:spTree>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54627" name="Picture 3" descr="Bfig12x"/>
          <p:cNvPicPr>
            <a:picLocks noChangeAspect="1" noChangeArrowheads="1"/>
          </p:cNvPicPr>
          <p:nvPr/>
        </p:nvPicPr>
        <p:blipFill>
          <a:blip r:embed="rId3"/>
          <a:srcRect/>
          <a:stretch>
            <a:fillRect/>
          </a:stretch>
        </p:blipFill>
        <p:spPr bwMode="auto">
          <a:xfrm>
            <a:off x="0" y="0"/>
            <a:ext cx="4038600" cy="2636838"/>
          </a:xfrm>
          <a:prstGeom prst="rect">
            <a:avLst/>
          </a:prstGeom>
          <a:noFill/>
          <a:ln w="9525">
            <a:noFill/>
            <a:miter lim="800000"/>
            <a:headEnd/>
            <a:tailEnd/>
          </a:ln>
        </p:spPr>
      </p:pic>
      <p:sp>
        <p:nvSpPr>
          <p:cNvPr id="154628" name="Text Box 4"/>
          <p:cNvSpPr txBox="1">
            <a:spLocks noChangeArrowheads="1"/>
          </p:cNvSpPr>
          <p:nvPr/>
        </p:nvSpPr>
        <p:spPr bwMode="auto">
          <a:xfrm>
            <a:off x="4022725" y="2173288"/>
            <a:ext cx="184150" cy="457200"/>
          </a:xfrm>
          <a:prstGeom prst="rect">
            <a:avLst/>
          </a:prstGeom>
          <a:noFill/>
          <a:ln w="9525">
            <a:noFill/>
            <a:miter lim="800000"/>
            <a:headEnd/>
            <a:tailEnd/>
          </a:ln>
        </p:spPr>
        <p:txBody>
          <a:bodyPr wrap="none">
            <a:prstTxWarp prst="textNoShape">
              <a:avLst/>
            </a:prstTxWarp>
            <a:spAutoFit/>
          </a:bodyPr>
          <a:lstStyle/>
          <a:p>
            <a:endParaRPr lang="fr-FR"/>
          </a:p>
        </p:txBody>
      </p:sp>
      <p:pic>
        <p:nvPicPr>
          <p:cNvPr id="154630" name="Picture 6" descr="NE12_P-DogonC mod"/>
          <p:cNvPicPr>
            <a:picLocks noGrp="1" noChangeAspect="1" noChangeArrowheads="1"/>
          </p:cNvPicPr>
          <p:nvPr>
            <p:ph sz="quarter" idx="2"/>
          </p:nvPr>
        </p:nvPicPr>
        <p:blipFill>
          <a:blip r:embed="rId4"/>
          <a:srcRect/>
          <a:stretch>
            <a:fillRect/>
          </a:stretch>
        </p:blipFill>
        <p:spPr>
          <a:xfrm>
            <a:off x="2362200" y="2060575"/>
            <a:ext cx="3657600" cy="2897188"/>
          </a:xfrm>
        </p:spPr>
      </p:pic>
      <p:sp>
        <p:nvSpPr>
          <p:cNvPr id="154631" name="Text Box 7"/>
          <p:cNvSpPr txBox="1">
            <a:spLocks noChangeArrowheads="1"/>
          </p:cNvSpPr>
          <p:nvPr/>
        </p:nvSpPr>
        <p:spPr bwMode="auto">
          <a:xfrm>
            <a:off x="2667000" y="6324600"/>
            <a:ext cx="2246716" cy="369332"/>
          </a:xfrm>
          <a:prstGeom prst="rect">
            <a:avLst/>
          </a:prstGeom>
          <a:noFill/>
          <a:ln w="9525">
            <a:noFill/>
            <a:miter lim="800000"/>
            <a:headEnd/>
            <a:tailEnd/>
          </a:ln>
        </p:spPr>
        <p:txBody>
          <a:bodyPr wrap="none">
            <a:prstTxWarp prst="textNoShape">
              <a:avLst/>
            </a:prstTxWarp>
            <a:spAutoFit/>
          </a:bodyPr>
          <a:lstStyle/>
          <a:p>
            <a:r>
              <a:rPr lang="fr-FR" dirty="0"/>
              <a:t>Creusage d’une motte</a:t>
            </a:r>
          </a:p>
        </p:txBody>
      </p:sp>
      <p:sp>
        <p:nvSpPr>
          <p:cNvPr id="154632" name="Text Box 8"/>
          <p:cNvSpPr txBox="1">
            <a:spLocks noChangeArrowheads="1"/>
          </p:cNvSpPr>
          <p:nvPr/>
        </p:nvSpPr>
        <p:spPr bwMode="auto">
          <a:xfrm>
            <a:off x="4191000" y="228600"/>
            <a:ext cx="4267200" cy="369332"/>
          </a:xfrm>
          <a:prstGeom prst="rect">
            <a:avLst/>
          </a:prstGeom>
          <a:noFill/>
          <a:ln w="9525">
            <a:noFill/>
            <a:miter lim="800000"/>
            <a:headEnd/>
            <a:tailEnd/>
          </a:ln>
        </p:spPr>
        <p:txBody>
          <a:bodyPr>
            <a:prstTxWarp prst="textNoShape">
              <a:avLst/>
            </a:prstTxWarp>
            <a:spAutoFit/>
          </a:bodyPr>
          <a:lstStyle/>
          <a:p>
            <a:r>
              <a:rPr lang="fr-FR" dirty="0">
                <a:latin typeface="Arial"/>
                <a:cs typeface="Arial"/>
              </a:rPr>
              <a:t>Pilonnage sur forme concave</a:t>
            </a:r>
            <a:endParaRPr lang="fr-FR" dirty="0">
              <a:solidFill>
                <a:srgbClr val="2D2015"/>
              </a:solidFill>
              <a:latin typeface="Arial"/>
              <a:cs typeface="Arial"/>
            </a:endParaRPr>
          </a:p>
        </p:txBody>
      </p:sp>
      <p:sp>
        <p:nvSpPr>
          <p:cNvPr id="154633" name="Text Box 9"/>
          <p:cNvSpPr txBox="1">
            <a:spLocks noChangeArrowheads="1"/>
          </p:cNvSpPr>
          <p:nvPr/>
        </p:nvSpPr>
        <p:spPr bwMode="auto">
          <a:xfrm>
            <a:off x="4033838" y="5076825"/>
            <a:ext cx="1198503" cy="369332"/>
          </a:xfrm>
          <a:prstGeom prst="rect">
            <a:avLst/>
          </a:prstGeom>
          <a:noFill/>
          <a:ln w="9525">
            <a:noFill/>
            <a:miter lim="800000"/>
            <a:headEnd/>
            <a:tailEnd/>
          </a:ln>
        </p:spPr>
        <p:txBody>
          <a:bodyPr wrap="none">
            <a:prstTxWarp prst="textNoShape">
              <a:avLst/>
            </a:prstTxWarp>
            <a:spAutoFit/>
          </a:bodyPr>
          <a:lstStyle/>
          <a:p>
            <a:r>
              <a:rPr lang="fr-FR" dirty="0">
                <a:latin typeface="Arial"/>
                <a:cs typeface="Arial"/>
              </a:rPr>
              <a:t>Modelage</a:t>
            </a:r>
          </a:p>
        </p:txBody>
      </p:sp>
      <p:pic>
        <p:nvPicPr>
          <p:cNvPr id="154629" name="Picture 5" descr="Creusage"/>
          <p:cNvPicPr>
            <a:picLocks noGrp="1" noChangeAspect="1" noChangeArrowheads="1"/>
          </p:cNvPicPr>
          <p:nvPr>
            <p:ph sz="quarter" idx="1"/>
          </p:nvPr>
        </p:nvPicPr>
        <p:blipFill>
          <a:blip r:embed="rId5"/>
          <a:srcRect/>
          <a:stretch>
            <a:fillRect/>
          </a:stretch>
        </p:blipFill>
        <p:spPr>
          <a:xfrm>
            <a:off x="5486400" y="3635375"/>
            <a:ext cx="3657600" cy="3222625"/>
          </a:xfrm>
        </p:spPr>
      </p:pic>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0530" name="Rectangle 2"/>
          <p:cNvSpPr>
            <a:spLocks noGrp="1" noChangeArrowheads="1"/>
          </p:cNvSpPr>
          <p:nvPr>
            <p:ph type="body" sz="half" idx="2"/>
          </p:nvPr>
        </p:nvSpPr>
        <p:spPr>
          <a:xfrm>
            <a:off x="6248400" y="0"/>
            <a:ext cx="2895600" cy="990600"/>
          </a:xfrm>
          <a:noFill/>
        </p:spPr>
        <p:txBody>
          <a:bodyPr>
            <a:normAutofit/>
          </a:bodyPr>
          <a:lstStyle/>
          <a:p>
            <a:pPr>
              <a:buFontTx/>
              <a:buNone/>
            </a:pPr>
            <a:r>
              <a:rPr lang="fr-FR" sz="2000" dirty="0">
                <a:latin typeface="Arial"/>
                <a:cs typeface="Arial"/>
              </a:rPr>
              <a:t>Techniques</a:t>
            </a:r>
          </a:p>
          <a:p>
            <a:pPr>
              <a:buFontTx/>
              <a:buNone/>
            </a:pPr>
            <a:r>
              <a:rPr lang="fr-FR" sz="2000" dirty="0">
                <a:latin typeface="Arial"/>
                <a:cs typeface="Arial"/>
              </a:rPr>
              <a:t>génériques</a:t>
            </a:r>
          </a:p>
        </p:txBody>
      </p:sp>
      <p:pic>
        <p:nvPicPr>
          <p:cNvPr id="150535" name="Picture 7" descr="TechnGénériques"/>
          <p:cNvPicPr>
            <a:picLocks noGrp="1" noChangeAspect="1" noChangeArrowheads="1"/>
          </p:cNvPicPr>
          <p:nvPr>
            <p:ph sz="half" idx="1"/>
          </p:nvPr>
        </p:nvPicPr>
        <p:blipFill>
          <a:blip r:embed="rId3"/>
          <a:srcRect/>
          <a:stretch>
            <a:fillRect/>
          </a:stretch>
        </p:blipFill>
        <p:spPr>
          <a:xfrm>
            <a:off x="0" y="0"/>
            <a:ext cx="6254750" cy="6858000"/>
          </a:xfrm>
        </p:spPr>
      </p:pic>
      <p:sp>
        <p:nvSpPr>
          <p:cNvPr id="150536" name="Rectangle 8"/>
          <p:cNvSpPr>
            <a:spLocks noChangeArrowheads="1"/>
          </p:cNvSpPr>
          <p:nvPr/>
        </p:nvSpPr>
        <p:spPr bwMode="auto">
          <a:xfrm>
            <a:off x="6172200" y="2743200"/>
            <a:ext cx="2971800" cy="1295400"/>
          </a:xfrm>
          <a:prstGeom prst="rect">
            <a:avLst/>
          </a:prstGeom>
          <a:solidFill>
            <a:srgbClr val="A5907A"/>
          </a:solidFill>
          <a:ln w="9525">
            <a:noFill/>
            <a:miter lim="800000"/>
            <a:headEnd/>
            <a:tailEnd/>
          </a:ln>
        </p:spPr>
        <p:txBody>
          <a:bodyPr>
            <a:prstTxWarp prst="textNoShape">
              <a:avLst/>
            </a:prstTxWarp>
          </a:bodyPr>
          <a:lstStyle/>
          <a:p>
            <a:pPr marL="342900" indent="-342900" eaLnBrk="1" hangingPunct="1">
              <a:lnSpc>
                <a:spcPct val="90000"/>
              </a:lnSpc>
              <a:spcBef>
                <a:spcPct val="20000"/>
              </a:spcBef>
            </a:pPr>
            <a:r>
              <a:rPr lang="fr-FR" sz="1800" dirty="0">
                <a:solidFill>
                  <a:srgbClr val="2D2015"/>
                </a:solidFill>
                <a:latin typeface="Arial"/>
                <a:cs typeface="Arial"/>
              </a:rPr>
              <a:t>Organisation des</a:t>
            </a:r>
          </a:p>
          <a:p>
            <a:pPr marL="342900" indent="-342900" eaLnBrk="1" hangingPunct="1">
              <a:lnSpc>
                <a:spcPct val="90000"/>
              </a:lnSpc>
              <a:spcBef>
                <a:spcPct val="20000"/>
              </a:spcBef>
            </a:pPr>
            <a:r>
              <a:rPr lang="fr-FR" sz="1800" dirty="0">
                <a:solidFill>
                  <a:srgbClr val="2D2015"/>
                </a:solidFill>
                <a:latin typeface="Arial"/>
                <a:cs typeface="Arial"/>
              </a:rPr>
              <a:t>séquences selon les</a:t>
            </a:r>
          </a:p>
          <a:p>
            <a:pPr marL="342900" indent="-342900" eaLnBrk="1" hangingPunct="1">
              <a:lnSpc>
                <a:spcPct val="90000"/>
              </a:lnSpc>
              <a:spcBef>
                <a:spcPct val="20000"/>
              </a:spcBef>
            </a:pPr>
            <a:r>
              <a:rPr lang="fr-FR" sz="1800" dirty="0">
                <a:solidFill>
                  <a:srgbClr val="2D2015"/>
                </a:solidFill>
                <a:latin typeface="Arial"/>
                <a:cs typeface="Arial"/>
              </a:rPr>
              <a:t>types de support et la</a:t>
            </a:r>
          </a:p>
          <a:p>
            <a:pPr marL="342900" indent="-342900" eaLnBrk="1" hangingPunct="1">
              <a:lnSpc>
                <a:spcPct val="90000"/>
              </a:lnSpc>
              <a:spcBef>
                <a:spcPct val="20000"/>
              </a:spcBef>
            </a:pPr>
            <a:r>
              <a:rPr lang="fr-FR" sz="1800" dirty="0">
                <a:solidFill>
                  <a:srgbClr val="2D2015"/>
                </a:solidFill>
                <a:latin typeface="Arial"/>
                <a:cs typeface="Arial"/>
              </a:rPr>
              <a:t>position de la poterie</a:t>
            </a:r>
            <a:endParaRPr lang="fr-FR" sz="1800" dirty="0">
              <a:latin typeface="Arial"/>
              <a:cs typeface="Arial"/>
            </a:endParaRP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4866" name="Rectangle 2"/>
          <p:cNvSpPr>
            <a:spLocks noGrp="1" noChangeArrowheads="1"/>
          </p:cNvSpPr>
          <p:nvPr>
            <p:ph type="title"/>
          </p:nvPr>
        </p:nvSpPr>
        <p:spPr>
          <a:xfrm>
            <a:off x="0" y="0"/>
            <a:ext cx="9144000" cy="685800"/>
          </a:xfrm>
          <a:noFill/>
        </p:spPr>
        <p:txBody>
          <a:bodyPr>
            <a:normAutofit/>
          </a:bodyPr>
          <a:lstStyle/>
          <a:p>
            <a:r>
              <a:rPr lang="fr-FR" sz="2000" dirty="0">
                <a:solidFill>
                  <a:srgbClr val="000000"/>
                </a:solidFill>
                <a:latin typeface="Arial"/>
                <a:cs typeface="Arial"/>
              </a:rPr>
              <a:t>Des traditions individualisées</a:t>
            </a:r>
          </a:p>
        </p:txBody>
      </p:sp>
      <p:sp>
        <p:nvSpPr>
          <p:cNvPr id="164867" name="Rectangle 3"/>
          <p:cNvSpPr>
            <a:spLocks noGrp="1" noChangeArrowheads="1"/>
          </p:cNvSpPr>
          <p:nvPr>
            <p:ph type="body" sz="half" idx="3"/>
          </p:nvPr>
        </p:nvSpPr>
        <p:spPr>
          <a:xfrm>
            <a:off x="4343400" y="6096000"/>
            <a:ext cx="4648200" cy="685800"/>
          </a:xfrm>
        </p:spPr>
        <p:txBody>
          <a:bodyPr>
            <a:normAutofit/>
          </a:bodyPr>
          <a:lstStyle/>
          <a:p>
            <a:pPr>
              <a:buFontTx/>
              <a:buNone/>
            </a:pPr>
            <a:r>
              <a:rPr lang="fr-FR" sz="1600" dirty="0" err="1">
                <a:latin typeface="Arial"/>
                <a:cs typeface="Arial"/>
              </a:rPr>
              <a:t>Kakagna</a:t>
            </a:r>
            <a:r>
              <a:rPr lang="fr-FR" sz="1600" dirty="0">
                <a:latin typeface="Arial"/>
                <a:cs typeface="Arial"/>
              </a:rPr>
              <a:t> : gros atelier </a:t>
            </a:r>
            <a:r>
              <a:rPr lang="fr-FR" sz="1600" dirty="0" smtClean="0">
                <a:latin typeface="Arial"/>
                <a:cs typeface="Arial"/>
              </a:rPr>
              <a:t>de production </a:t>
            </a:r>
            <a:r>
              <a:rPr lang="fr-FR" sz="1600" dirty="0">
                <a:latin typeface="Arial"/>
                <a:cs typeface="Arial"/>
              </a:rPr>
              <a:t>du Delta</a:t>
            </a:r>
          </a:p>
          <a:p>
            <a:pPr>
              <a:buFontTx/>
              <a:buNone/>
            </a:pPr>
            <a:r>
              <a:rPr lang="fr-FR" sz="1600" dirty="0">
                <a:latin typeface="Arial"/>
                <a:cs typeface="Arial"/>
              </a:rPr>
              <a:t>Potières peul et </a:t>
            </a:r>
            <a:r>
              <a:rPr lang="fr-FR" sz="1600" dirty="0" err="1">
                <a:latin typeface="Arial"/>
                <a:cs typeface="Arial"/>
              </a:rPr>
              <a:t>somono</a:t>
            </a:r>
            <a:endParaRPr lang="fr-FR" sz="1600" dirty="0">
              <a:latin typeface="Arial"/>
              <a:cs typeface="Arial"/>
            </a:endParaRPr>
          </a:p>
        </p:txBody>
      </p:sp>
      <p:pic>
        <p:nvPicPr>
          <p:cNvPr id="164868" name="Picture 4"/>
          <p:cNvPicPr>
            <a:picLocks noGrp="1" noChangeAspect="1" noChangeArrowheads="1"/>
          </p:cNvPicPr>
          <p:nvPr>
            <p:ph sz="quarter" idx="2"/>
          </p:nvPr>
        </p:nvPicPr>
        <p:blipFill>
          <a:blip r:embed="rId3"/>
          <a:srcRect/>
          <a:stretch>
            <a:fillRect/>
          </a:stretch>
        </p:blipFill>
        <p:spPr>
          <a:xfrm>
            <a:off x="0" y="685800"/>
            <a:ext cx="4114800" cy="6172200"/>
          </a:xfrm>
        </p:spPr>
      </p:pic>
      <p:pic>
        <p:nvPicPr>
          <p:cNvPr id="164869" name="Picture 5" descr="Kakagna"/>
          <p:cNvPicPr>
            <a:picLocks noGrp="1" noChangeAspect="1" noChangeArrowheads="1"/>
          </p:cNvPicPr>
          <p:nvPr>
            <p:ph sz="quarter" idx="1"/>
          </p:nvPr>
        </p:nvPicPr>
        <p:blipFill>
          <a:blip r:embed="rId4"/>
          <a:srcRect/>
          <a:stretch>
            <a:fillRect/>
          </a:stretch>
        </p:blipFill>
        <p:spPr>
          <a:xfrm>
            <a:off x="4114800" y="685800"/>
            <a:ext cx="5029200" cy="3429000"/>
          </a:xfrm>
        </p:spPr>
      </p:pic>
      <p:pic>
        <p:nvPicPr>
          <p:cNvPr id="6" name="Picture 2" descr="PeulS Pot1"/>
          <p:cNvPicPr>
            <a:picLocks noChangeAspect="1" noChangeArrowheads="1"/>
          </p:cNvPicPr>
          <p:nvPr/>
        </p:nvPicPr>
        <p:blipFill>
          <a:blip r:embed="rId5"/>
          <a:srcRect/>
          <a:stretch>
            <a:fillRect/>
          </a:stretch>
        </p:blipFill>
        <p:spPr bwMode="auto">
          <a:xfrm>
            <a:off x="7657098" y="4191000"/>
            <a:ext cx="1334502" cy="1676400"/>
          </a:xfrm>
          <a:prstGeom prst="rect">
            <a:avLst/>
          </a:prstGeom>
          <a:noFill/>
        </p:spPr>
      </p:pic>
      <p:pic>
        <p:nvPicPr>
          <p:cNvPr id="7" name="Image 6" descr="SomonoN Pot2.jpg"/>
          <p:cNvPicPr>
            <a:picLocks noChangeAspect="1"/>
          </p:cNvPicPr>
          <p:nvPr/>
        </p:nvPicPr>
        <p:blipFill>
          <a:blip r:embed="rId6"/>
          <a:stretch>
            <a:fillRect/>
          </a:stretch>
        </p:blipFill>
        <p:spPr>
          <a:xfrm>
            <a:off x="6135582" y="4191000"/>
            <a:ext cx="1386134" cy="1676400"/>
          </a:xfrm>
          <a:prstGeom prst="rect">
            <a:avLst/>
          </a:prstGeom>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6914" name="Rectangle 2"/>
          <p:cNvSpPr>
            <a:spLocks noGrp="1" noChangeArrowheads="1"/>
          </p:cNvSpPr>
          <p:nvPr>
            <p:ph type="title"/>
          </p:nvPr>
        </p:nvSpPr>
        <p:spPr>
          <a:xfrm>
            <a:off x="4953000" y="0"/>
            <a:ext cx="4191000" cy="685800"/>
          </a:xfrm>
          <a:noFill/>
        </p:spPr>
        <p:txBody>
          <a:bodyPr>
            <a:normAutofit/>
          </a:bodyPr>
          <a:lstStyle/>
          <a:p>
            <a:r>
              <a:rPr lang="fr-FR" sz="2000" dirty="0">
                <a:solidFill>
                  <a:schemeClr val="tx1"/>
                </a:solidFill>
                <a:latin typeface="Arial"/>
                <a:cs typeface="Arial"/>
              </a:rPr>
              <a:t>Des traditions</a:t>
            </a:r>
            <a:r>
              <a:rPr lang="fr-FR" sz="2000" dirty="0" smtClean="0">
                <a:solidFill>
                  <a:schemeClr val="tx1"/>
                </a:solidFill>
                <a:latin typeface="Arial"/>
                <a:cs typeface="Arial"/>
              </a:rPr>
              <a:t> individualisées</a:t>
            </a:r>
            <a:endParaRPr lang="fr-FR" sz="2000" dirty="0">
              <a:latin typeface="Arial"/>
              <a:cs typeface="Arial"/>
            </a:endParaRPr>
          </a:p>
        </p:txBody>
      </p:sp>
      <p:sp>
        <p:nvSpPr>
          <p:cNvPr id="166915" name="Rectangle 3"/>
          <p:cNvSpPr>
            <a:spLocks noGrp="1" noChangeArrowheads="1"/>
          </p:cNvSpPr>
          <p:nvPr>
            <p:ph type="body" sz="half" idx="3"/>
          </p:nvPr>
        </p:nvSpPr>
        <p:spPr>
          <a:xfrm>
            <a:off x="0" y="5867400"/>
            <a:ext cx="9144000" cy="990600"/>
          </a:xfrm>
        </p:spPr>
        <p:txBody>
          <a:bodyPr>
            <a:normAutofit/>
          </a:bodyPr>
          <a:lstStyle/>
          <a:p>
            <a:pPr>
              <a:buFontTx/>
              <a:buNone/>
            </a:pPr>
            <a:r>
              <a:rPr lang="fr-FR" sz="1600" dirty="0" err="1">
                <a:latin typeface="Arial"/>
                <a:cs typeface="Arial"/>
              </a:rPr>
              <a:t>Modjodjé</a:t>
            </a:r>
            <a:r>
              <a:rPr lang="fr-FR" sz="1600" dirty="0">
                <a:latin typeface="Arial"/>
                <a:cs typeface="Arial"/>
              </a:rPr>
              <a:t> lé :</a:t>
            </a:r>
            <a:r>
              <a:rPr lang="fr-FR" sz="1600" dirty="0" smtClean="0">
                <a:latin typeface="Arial"/>
                <a:cs typeface="Arial"/>
              </a:rPr>
              <a:t> </a:t>
            </a:r>
          </a:p>
          <a:p>
            <a:pPr>
              <a:buFontTx/>
              <a:buNone/>
            </a:pPr>
            <a:r>
              <a:rPr lang="fr-FR" sz="1600" dirty="0" smtClean="0">
                <a:latin typeface="Arial"/>
                <a:cs typeface="Arial"/>
              </a:rPr>
              <a:t>village </a:t>
            </a:r>
            <a:r>
              <a:rPr lang="fr-FR" sz="1600" dirty="0">
                <a:latin typeface="Arial"/>
                <a:cs typeface="Arial"/>
              </a:rPr>
              <a:t>dogon avec potières de tradition A et potières, femmes de forgerons, de tradition C</a:t>
            </a:r>
          </a:p>
        </p:txBody>
      </p:sp>
      <p:pic>
        <p:nvPicPr>
          <p:cNvPr id="166916" name="Picture 4"/>
          <p:cNvPicPr>
            <a:picLocks noGrp="1" noChangeAspect="1" noChangeArrowheads="1"/>
          </p:cNvPicPr>
          <p:nvPr>
            <p:ph sz="quarter" idx="2"/>
          </p:nvPr>
        </p:nvPicPr>
        <p:blipFill>
          <a:blip r:embed="rId3"/>
          <a:srcRect/>
          <a:stretch>
            <a:fillRect/>
          </a:stretch>
        </p:blipFill>
        <p:spPr>
          <a:xfrm>
            <a:off x="3352800" y="1905000"/>
            <a:ext cx="5791200" cy="3863975"/>
          </a:xfrm>
        </p:spPr>
      </p:pic>
      <p:pic>
        <p:nvPicPr>
          <p:cNvPr id="166917" name="Picture 5" descr="Modjodjé"/>
          <p:cNvPicPr>
            <a:picLocks noGrp="1" noChangeAspect="1" noChangeArrowheads="1"/>
          </p:cNvPicPr>
          <p:nvPr>
            <p:ph sz="quarter" idx="1"/>
          </p:nvPr>
        </p:nvPicPr>
        <p:blipFill>
          <a:blip r:embed="rId4"/>
          <a:srcRect/>
          <a:stretch>
            <a:fillRect/>
          </a:stretch>
        </p:blipFill>
        <p:spPr>
          <a:xfrm>
            <a:off x="0" y="0"/>
            <a:ext cx="4095750" cy="4114800"/>
          </a:xfrm>
        </p:spPr>
      </p:pic>
      <p:pic>
        <p:nvPicPr>
          <p:cNvPr id="6" name="Picture 7" descr="DogonA Pot1"/>
          <p:cNvPicPr>
            <a:picLocks noChangeAspect="1" noChangeArrowheads="1"/>
          </p:cNvPicPr>
          <p:nvPr/>
        </p:nvPicPr>
        <p:blipFill>
          <a:blip r:embed="rId5"/>
          <a:srcRect/>
          <a:stretch>
            <a:fillRect/>
          </a:stretch>
        </p:blipFill>
        <p:spPr bwMode="auto">
          <a:xfrm>
            <a:off x="5715000" y="685800"/>
            <a:ext cx="1371600" cy="1701547"/>
          </a:xfrm>
          <a:prstGeom prst="rect">
            <a:avLst/>
          </a:prstGeom>
          <a:noFill/>
        </p:spPr>
      </p:pic>
      <p:pic>
        <p:nvPicPr>
          <p:cNvPr id="7" name="Picture 5" descr="PotC"/>
          <p:cNvPicPr>
            <a:picLocks noChangeAspect="1" noChangeArrowheads="1"/>
          </p:cNvPicPr>
          <p:nvPr/>
        </p:nvPicPr>
        <p:blipFill>
          <a:blip r:embed="rId6"/>
          <a:srcRect/>
          <a:stretch>
            <a:fillRect/>
          </a:stretch>
        </p:blipFill>
        <p:spPr bwMode="auto">
          <a:xfrm>
            <a:off x="7315200" y="685800"/>
            <a:ext cx="1384372" cy="1701547"/>
          </a:xfrm>
          <a:prstGeom prst="rect">
            <a:avLst/>
          </a:prstGeom>
          <a:noFill/>
        </p:spPr>
      </p:pic>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re 1"/>
          <p:cNvSpPr>
            <a:spLocks noGrp="1"/>
          </p:cNvSpPr>
          <p:nvPr>
            <p:ph type="title"/>
          </p:nvPr>
        </p:nvSpPr>
        <p:spPr>
          <a:xfrm>
            <a:off x="152400" y="76200"/>
            <a:ext cx="3657600" cy="990600"/>
          </a:xfrm>
        </p:spPr>
        <p:txBody>
          <a:bodyPr>
            <a:normAutofit/>
          </a:bodyPr>
          <a:lstStyle/>
          <a:p>
            <a:r>
              <a:rPr lang="fr-FR" sz="2000" dirty="0" smtClean="0">
                <a:latin typeface="Arial"/>
                <a:cs typeface="Arial"/>
              </a:rPr>
              <a:t>Traditions du Delta :</a:t>
            </a:r>
            <a:br>
              <a:rPr lang="fr-FR" sz="2000" dirty="0" smtClean="0">
                <a:latin typeface="Arial"/>
                <a:cs typeface="Arial"/>
              </a:rPr>
            </a:br>
            <a:r>
              <a:rPr lang="fr-FR" sz="2000" dirty="0" smtClean="0">
                <a:latin typeface="Arial"/>
                <a:cs typeface="Arial"/>
              </a:rPr>
              <a:t>Bambara</a:t>
            </a:r>
            <a:endParaRPr lang="fr-FR" sz="2000" dirty="0">
              <a:latin typeface="Arial"/>
              <a:cs typeface="Arial"/>
            </a:endParaRPr>
          </a:p>
        </p:txBody>
      </p:sp>
      <p:pic>
        <p:nvPicPr>
          <p:cNvPr id="7" name="Espace réservé du contenu 6" descr="DeltaBambara2x.psd"/>
          <p:cNvPicPr>
            <a:picLocks noGrp="1" noChangeAspect="1"/>
          </p:cNvPicPr>
          <p:nvPr>
            <p:ph sz="half" idx="1"/>
          </p:nvPr>
        </p:nvPicPr>
        <p:blipFill>
          <a:blip r:embed="rId3"/>
          <a:srcRect l="-3574" r="1783"/>
          <a:stretch>
            <a:fillRect/>
          </a:stretch>
        </p:blipFill>
        <p:spPr>
          <a:xfrm>
            <a:off x="4132384" y="-1"/>
            <a:ext cx="5011616" cy="6858001"/>
          </a:xfrm>
        </p:spPr>
      </p:pic>
      <p:pic>
        <p:nvPicPr>
          <p:cNvPr id="5" name="Image 4" descr="BambaraSud.psd"/>
          <p:cNvPicPr>
            <a:picLocks noChangeAspect="1"/>
          </p:cNvPicPr>
          <p:nvPr/>
        </p:nvPicPr>
        <p:blipFill>
          <a:blip r:embed="rId4"/>
          <a:stretch>
            <a:fillRect/>
          </a:stretch>
        </p:blipFill>
        <p:spPr>
          <a:xfrm>
            <a:off x="152400" y="3962400"/>
            <a:ext cx="3922834" cy="2584455"/>
          </a:xfrm>
          <a:prstGeom prst="rect">
            <a:avLst/>
          </a:prstGeom>
        </p:spPr>
      </p:pic>
      <p:pic>
        <p:nvPicPr>
          <p:cNvPr id="8" name="Image 7" descr="BambaraNord.psd"/>
          <p:cNvPicPr>
            <a:picLocks noChangeAspect="1"/>
          </p:cNvPicPr>
          <p:nvPr/>
        </p:nvPicPr>
        <p:blipFill>
          <a:blip r:embed="rId5"/>
          <a:stretch>
            <a:fillRect/>
          </a:stretch>
        </p:blipFill>
        <p:spPr>
          <a:xfrm>
            <a:off x="152400" y="1216315"/>
            <a:ext cx="3922834" cy="2593685"/>
          </a:xfrm>
          <a:prstGeom prst="rect">
            <a:avLst/>
          </a:prstGeom>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re 1"/>
          <p:cNvSpPr>
            <a:spLocks noGrp="1"/>
          </p:cNvSpPr>
          <p:nvPr>
            <p:ph type="title"/>
          </p:nvPr>
        </p:nvSpPr>
        <p:spPr>
          <a:xfrm>
            <a:off x="685800" y="152400"/>
            <a:ext cx="2971800" cy="914400"/>
          </a:xfrm>
        </p:spPr>
        <p:txBody>
          <a:bodyPr>
            <a:normAutofit/>
          </a:bodyPr>
          <a:lstStyle/>
          <a:p>
            <a:r>
              <a:rPr lang="fr-FR" sz="2000" dirty="0" smtClean="0">
                <a:latin typeface="Arial"/>
                <a:cs typeface="Arial"/>
              </a:rPr>
              <a:t>Traditions du Delta</a:t>
            </a:r>
            <a:br>
              <a:rPr lang="fr-FR" sz="2000" dirty="0" smtClean="0">
                <a:latin typeface="Arial"/>
                <a:cs typeface="Arial"/>
              </a:rPr>
            </a:br>
            <a:r>
              <a:rPr lang="fr-FR" sz="2000" dirty="0" smtClean="0">
                <a:latin typeface="Arial"/>
                <a:cs typeface="Arial"/>
              </a:rPr>
              <a:t>Peul</a:t>
            </a:r>
            <a:endParaRPr lang="fr-FR" sz="2000" dirty="0">
              <a:latin typeface="Arial"/>
              <a:cs typeface="Arial"/>
            </a:endParaRPr>
          </a:p>
        </p:txBody>
      </p:sp>
      <p:pic>
        <p:nvPicPr>
          <p:cNvPr id="6" name="Espace réservé du contenu 5" descr="DeltaPeul2x.psd"/>
          <p:cNvPicPr>
            <a:picLocks noGrp="1" noChangeAspect="1"/>
          </p:cNvPicPr>
          <p:nvPr>
            <p:ph sz="half" idx="1"/>
          </p:nvPr>
        </p:nvPicPr>
        <p:blipFill>
          <a:blip r:embed="rId2"/>
          <a:srcRect l="-3574" r="-3574"/>
          <a:stretch>
            <a:fillRect/>
          </a:stretch>
        </p:blipFill>
        <p:spPr>
          <a:xfrm>
            <a:off x="3962400" y="-99060"/>
            <a:ext cx="5334000" cy="6934200"/>
          </a:xfrm>
        </p:spPr>
      </p:pic>
      <p:pic>
        <p:nvPicPr>
          <p:cNvPr id="5" name="Image 4" descr="PeulNord.psd"/>
          <p:cNvPicPr>
            <a:picLocks noChangeAspect="1"/>
          </p:cNvPicPr>
          <p:nvPr/>
        </p:nvPicPr>
        <p:blipFill>
          <a:blip r:embed="rId3"/>
          <a:stretch>
            <a:fillRect/>
          </a:stretch>
        </p:blipFill>
        <p:spPr>
          <a:xfrm>
            <a:off x="152400" y="1295400"/>
            <a:ext cx="3810000" cy="2492188"/>
          </a:xfrm>
          <a:prstGeom prst="rect">
            <a:avLst/>
          </a:prstGeom>
        </p:spPr>
      </p:pic>
      <p:pic>
        <p:nvPicPr>
          <p:cNvPr id="7" name="Image 6" descr="PeulSud.psd"/>
          <p:cNvPicPr>
            <a:picLocks noChangeAspect="1"/>
          </p:cNvPicPr>
          <p:nvPr/>
        </p:nvPicPr>
        <p:blipFill>
          <a:blip r:embed="rId4"/>
          <a:stretch>
            <a:fillRect/>
          </a:stretch>
        </p:blipFill>
        <p:spPr>
          <a:xfrm>
            <a:off x="76200" y="4038600"/>
            <a:ext cx="3894136" cy="2620525"/>
          </a:xfrm>
          <a:prstGeom prst="rect">
            <a:avLst/>
          </a:prstGeom>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re 1"/>
          <p:cNvSpPr>
            <a:spLocks noGrp="1"/>
          </p:cNvSpPr>
          <p:nvPr>
            <p:ph type="title"/>
          </p:nvPr>
        </p:nvSpPr>
        <p:spPr>
          <a:xfrm>
            <a:off x="381000" y="228600"/>
            <a:ext cx="3124200" cy="1066800"/>
          </a:xfrm>
        </p:spPr>
        <p:txBody>
          <a:bodyPr>
            <a:normAutofit/>
          </a:bodyPr>
          <a:lstStyle/>
          <a:p>
            <a:r>
              <a:rPr lang="fr-FR" sz="2000" dirty="0" smtClean="0">
                <a:latin typeface="Arial"/>
                <a:cs typeface="Arial"/>
              </a:rPr>
              <a:t>Traditions du Delta</a:t>
            </a:r>
            <a:br>
              <a:rPr lang="fr-FR" sz="2000" dirty="0" smtClean="0">
                <a:latin typeface="Arial"/>
                <a:cs typeface="Arial"/>
              </a:rPr>
            </a:br>
            <a:r>
              <a:rPr lang="fr-FR" sz="2000" dirty="0" err="1" smtClean="0">
                <a:latin typeface="Arial"/>
                <a:cs typeface="Arial"/>
              </a:rPr>
              <a:t>Somono</a:t>
            </a:r>
            <a:endParaRPr lang="fr-FR" sz="2000" dirty="0">
              <a:latin typeface="Arial"/>
              <a:cs typeface="Arial"/>
            </a:endParaRPr>
          </a:p>
        </p:txBody>
      </p:sp>
      <p:pic>
        <p:nvPicPr>
          <p:cNvPr id="5" name="Espace réservé du contenu 4" descr="DeltaSomono2x.psd"/>
          <p:cNvPicPr>
            <a:picLocks noGrp="1" noChangeAspect="1"/>
          </p:cNvPicPr>
          <p:nvPr>
            <p:ph sz="half" idx="1"/>
          </p:nvPr>
        </p:nvPicPr>
        <p:blipFill>
          <a:blip r:embed="rId2"/>
          <a:srcRect l="-3574" r="-3574"/>
          <a:stretch>
            <a:fillRect/>
          </a:stretch>
        </p:blipFill>
        <p:spPr>
          <a:xfrm>
            <a:off x="3810000" y="0"/>
            <a:ext cx="5105400" cy="6637020"/>
          </a:xfrm>
        </p:spPr>
      </p:pic>
      <p:pic>
        <p:nvPicPr>
          <p:cNvPr id="6" name="Picture 5"/>
          <p:cNvPicPr>
            <a:picLocks noChangeAspect="1" noChangeArrowheads="1"/>
          </p:cNvPicPr>
          <p:nvPr/>
        </p:nvPicPr>
        <p:blipFill>
          <a:blip r:embed="rId3"/>
          <a:srcRect/>
          <a:stretch>
            <a:fillRect/>
          </a:stretch>
        </p:blipFill>
        <p:spPr bwMode="auto">
          <a:xfrm>
            <a:off x="152400" y="4113305"/>
            <a:ext cx="3657600" cy="2439895"/>
          </a:xfrm>
          <a:prstGeom prst="rect">
            <a:avLst/>
          </a:prstGeom>
          <a:noFill/>
          <a:ln w="9525">
            <a:noFill/>
            <a:miter lim="800000"/>
            <a:headEnd/>
            <a:tailEnd/>
          </a:ln>
        </p:spPr>
      </p:pic>
      <p:pic>
        <p:nvPicPr>
          <p:cNvPr id="7" name="Picture 6"/>
          <p:cNvPicPr>
            <a:picLocks noChangeAspect="1" noChangeArrowheads="1"/>
          </p:cNvPicPr>
          <p:nvPr/>
        </p:nvPicPr>
        <p:blipFill>
          <a:blip r:embed="rId4"/>
          <a:srcRect/>
          <a:stretch>
            <a:fillRect/>
          </a:stretch>
        </p:blipFill>
        <p:spPr bwMode="auto">
          <a:xfrm>
            <a:off x="152400" y="1369943"/>
            <a:ext cx="3657600" cy="2440057"/>
          </a:xfrm>
          <a:prstGeom prst="rect">
            <a:avLst/>
          </a:prstGeom>
          <a:noFill/>
        </p:spPr>
      </p:pic>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re 1"/>
          <p:cNvSpPr>
            <a:spLocks noGrp="1"/>
          </p:cNvSpPr>
          <p:nvPr>
            <p:ph type="title"/>
          </p:nvPr>
        </p:nvSpPr>
        <p:spPr>
          <a:xfrm>
            <a:off x="381000" y="152400"/>
            <a:ext cx="3200400" cy="990600"/>
          </a:xfrm>
        </p:spPr>
        <p:txBody>
          <a:bodyPr>
            <a:normAutofit/>
          </a:bodyPr>
          <a:lstStyle/>
          <a:p>
            <a:r>
              <a:rPr lang="fr-FR" sz="2000" dirty="0" smtClean="0">
                <a:latin typeface="Arial"/>
                <a:cs typeface="Arial"/>
              </a:rPr>
              <a:t>Traditions du Delta</a:t>
            </a:r>
            <a:br>
              <a:rPr lang="fr-FR" sz="2000" dirty="0" smtClean="0">
                <a:latin typeface="Arial"/>
                <a:cs typeface="Arial"/>
              </a:rPr>
            </a:br>
            <a:r>
              <a:rPr lang="fr-FR" sz="2000" dirty="0" err="1" smtClean="0">
                <a:latin typeface="Arial"/>
                <a:cs typeface="Arial"/>
              </a:rPr>
              <a:t>Sonraï</a:t>
            </a:r>
            <a:r>
              <a:rPr lang="fr-FR" sz="2000" dirty="0" smtClean="0">
                <a:latin typeface="Arial"/>
                <a:cs typeface="Arial"/>
              </a:rPr>
              <a:t> et </a:t>
            </a:r>
            <a:r>
              <a:rPr lang="fr-FR" sz="2000" dirty="0" err="1" smtClean="0">
                <a:latin typeface="Arial"/>
                <a:cs typeface="Arial"/>
              </a:rPr>
              <a:t>Bwa</a:t>
            </a:r>
            <a:endParaRPr lang="fr-FR" sz="2000" dirty="0">
              <a:latin typeface="Arial"/>
              <a:cs typeface="Arial"/>
            </a:endParaRPr>
          </a:p>
        </p:txBody>
      </p:sp>
      <p:pic>
        <p:nvPicPr>
          <p:cNvPr id="5" name="Espace réservé du contenu 4" descr="DeltaSonraï-bwa2x.psd"/>
          <p:cNvPicPr>
            <a:picLocks noGrp="1" noChangeAspect="1"/>
          </p:cNvPicPr>
          <p:nvPr>
            <p:ph sz="half" idx="1"/>
          </p:nvPr>
        </p:nvPicPr>
        <p:blipFill>
          <a:blip r:embed="rId2"/>
          <a:srcRect l="1296" t="816" r="-327"/>
          <a:stretch>
            <a:fillRect/>
          </a:stretch>
        </p:blipFill>
        <p:spPr>
          <a:xfrm>
            <a:off x="4495800" y="152400"/>
            <a:ext cx="4648200" cy="6484620"/>
          </a:xfrm>
        </p:spPr>
      </p:pic>
      <p:pic>
        <p:nvPicPr>
          <p:cNvPr id="6" name="Image 5" descr="Sonraï.psd"/>
          <p:cNvPicPr>
            <a:picLocks noChangeAspect="1"/>
          </p:cNvPicPr>
          <p:nvPr/>
        </p:nvPicPr>
        <p:blipFill>
          <a:blip r:embed="rId3"/>
          <a:stretch>
            <a:fillRect/>
          </a:stretch>
        </p:blipFill>
        <p:spPr>
          <a:xfrm>
            <a:off x="396875" y="1194485"/>
            <a:ext cx="3872605" cy="2606036"/>
          </a:xfrm>
          <a:prstGeom prst="rect">
            <a:avLst/>
          </a:prstGeom>
        </p:spPr>
      </p:pic>
      <p:pic>
        <p:nvPicPr>
          <p:cNvPr id="7" name="Image 6" descr="Lakui.psd"/>
          <p:cNvPicPr>
            <a:picLocks noChangeAspect="1"/>
          </p:cNvPicPr>
          <p:nvPr/>
        </p:nvPicPr>
        <p:blipFill>
          <a:blip r:embed="rId4"/>
          <a:stretch>
            <a:fillRect/>
          </a:stretch>
        </p:blipFill>
        <p:spPr>
          <a:xfrm>
            <a:off x="381000" y="4038600"/>
            <a:ext cx="3888480" cy="2598420"/>
          </a:xfrm>
          <a:prstGeom prst="rect">
            <a:avLst/>
          </a:prstGeom>
        </p:spPr>
      </p:pic>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71010" name="Picture 2" descr="Apprentissage"/>
          <p:cNvPicPr>
            <a:picLocks noChangeAspect="1" noChangeArrowheads="1"/>
          </p:cNvPicPr>
          <p:nvPr/>
        </p:nvPicPr>
        <p:blipFill>
          <a:blip r:embed="rId3"/>
          <a:srcRect/>
          <a:stretch>
            <a:fillRect/>
          </a:stretch>
        </p:blipFill>
        <p:spPr bwMode="auto">
          <a:xfrm>
            <a:off x="0" y="731837"/>
            <a:ext cx="3276600" cy="2620963"/>
          </a:xfrm>
          <a:prstGeom prst="rect">
            <a:avLst/>
          </a:prstGeom>
          <a:noFill/>
        </p:spPr>
      </p:pic>
      <p:sp>
        <p:nvSpPr>
          <p:cNvPr id="171011" name="Rectangle 3"/>
          <p:cNvSpPr>
            <a:spLocks noGrp="1" noChangeArrowheads="1"/>
          </p:cNvSpPr>
          <p:nvPr>
            <p:ph type="title"/>
          </p:nvPr>
        </p:nvSpPr>
        <p:spPr>
          <a:xfrm>
            <a:off x="0" y="0"/>
            <a:ext cx="9144000" cy="685800"/>
          </a:xfrm>
          <a:solidFill>
            <a:srgbClr val="7C312A"/>
          </a:solidFill>
        </p:spPr>
        <p:txBody>
          <a:bodyPr>
            <a:normAutofit fontScale="90000"/>
          </a:bodyPr>
          <a:lstStyle/>
          <a:p>
            <a:r>
              <a:rPr lang="fr-FR" sz="2000" dirty="0" smtClean="0">
                <a:solidFill>
                  <a:srgbClr val="FFFFFF"/>
                </a:solidFill>
                <a:latin typeface="Arial"/>
                <a:cs typeface="Arial"/>
              </a:rPr>
              <a:t>APPROCHE ETHNOARCHEOLOGIQUE DES MECANISMES</a:t>
            </a:r>
            <a:br>
              <a:rPr lang="fr-FR" sz="2000" dirty="0" smtClean="0">
                <a:solidFill>
                  <a:srgbClr val="FFFFFF"/>
                </a:solidFill>
                <a:latin typeface="Arial"/>
                <a:cs typeface="Arial"/>
              </a:rPr>
            </a:br>
            <a:r>
              <a:rPr lang="fr-FR" sz="2000" dirty="0" smtClean="0">
                <a:solidFill>
                  <a:srgbClr val="FFFFFF"/>
                </a:solidFill>
                <a:latin typeface="Arial"/>
                <a:cs typeface="Arial"/>
              </a:rPr>
              <a:t>3. Réseaux matrimoniaux et transmission </a:t>
            </a:r>
            <a:r>
              <a:rPr lang="fr-FR" sz="2000" dirty="0">
                <a:solidFill>
                  <a:srgbClr val="FFFFFF"/>
                </a:solidFill>
                <a:latin typeface="Arial"/>
                <a:cs typeface="Arial"/>
              </a:rPr>
              <a:t>des savoir-faire</a:t>
            </a:r>
          </a:p>
        </p:txBody>
      </p:sp>
      <p:pic>
        <p:nvPicPr>
          <p:cNvPr id="171013" name="Picture 5" descr="DogonC Potière"/>
          <p:cNvPicPr>
            <a:picLocks noChangeAspect="1" noChangeArrowheads="1"/>
          </p:cNvPicPr>
          <p:nvPr/>
        </p:nvPicPr>
        <p:blipFill>
          <a:blip r:embed="rId4"/>
          <a:srcRect/>
          <a:stretch>
            <a:fillRect/>
          </a:stretch>
        </p:blipFill>
        <p:spPr bwMode="auto">
          <a:xfrm>
            <a:off x="6797675" y="3429000"/>
            <a:ext cx="2346325" cy="3429000"/>
          </a:xfrm>
          <a:prstGeom prst="rect">
            <a:avLst/>
          </a:prstGeom>
          <a:noFill/>
        </p:spPr>
      </p:pic>
      <p:pic>
        <p:nvPicPr>
          <p:cNvPr id="171014" name="Picture 6" descr="Mariage"/>
          <p:cNvPicPr>
            <a:picLocks noGrp="1" noChangeAspect="1" noChangeArrowheads="1"/>
          </p:cNvPicPr>
          <p:nvPr>
            <p:ph sz="half" idx="1"/>
          </p:nvPr>
        </p:nvPicPr>
        <p:blipFill>
          <a:blip r:embed="rId5"/>
          <a:srcRect/>
          <a:stretch>
            <a:fillRect/>
          </a:stretch>
        </p:blipFill>
        <p:spPr>
          <a:xfrm>
            <a:off x="2819400" y="2100263"/>
            <a:ext cx="4343400" cy="2928937"/>
          </a:xfrm>
        </p:spPr>
      </p:pic>
      <p:sp>
        <p:nvSpPr>
          <p:cNvPr id="171015" name="Rectangle 7"/>
          <p:cNvSpPr>
            <a:spLocks noChangeArrowheads="1"/>
          </p:cNvSpPr>
          <p:nvPr/>
        </p:nvSpPr>
        <p:spPr bwMode="auto">
          <a:xfrm>
            <a:off x="2819400" y="2057400"/>
            <a:ext cx="4343400" cy="2971800"/>
          </a:xfrm>
          <a:prstGeom prst="rect">
            <a:avLst/>
          </a:prstGeom>
          <a:noFill/>
          <a:ln w="44450">
            <a:solidFill>
              <a:srgbClr val="FF8000"/>
            </a:solidFill>
            <a:miter lim="800000"/>
            <a:headEnd/>
            <a:tailEnd/>
          </a:ln>
          <a:effectLst/>
        </p:spPr>
        <p:txBody>
          <a:bodyPr wrap="none" anchor="ctr">
            <a:prstTxWarp prst="textNoShape">
              <a:avLst/>
            </a:prstTxWarp>
          </a:bodyPr>
          <a:lstStyle/>
          <a:p>
            <a:endParaRPr lang="fr-FR"/>
          </a:p>
        </p:txBody>
      </p:sp>
      <p:sp>
        <p:nvSpPr>
          <p:cNvPr id="171016" name="Rectangle 8"/>
          <p:cNvSpPr>
            <a:spLocks noChangeArrowheads="1"/>
          </p:cNvSpPr>
          <p:nvPr/>
        </p:nvSpPr>
        <p:spPr bwMode="auto">
          <a:xfrm>
            <a:off x="5715000" y="990600"/>
            <a:ext cx="2971800" cy="609600"/>
          </a:xfrm>
          <a:prstGeom prst="rect">
            <a:avLst/>
          </a:prstGeom>
          <a:noFill/>
          <a:ln w="44450">
            <a:solidFill>
              <a:srgbClr val="FF8000"/>
            </a:solidFill>
            <a:miter lim="800000"/>
            <a:headEnd/>
            <a:tailEnd/>
          </a:ln>
          <a:effectLst/>
        </p:spPr>
        <p:txBody>
          <a:bodyPr wrap="none" anchor="ctr">
            <a:prstTxWarp prst="textNoShape">
              <a:avLst/>
            </a:prstTxWarp>
          </a:bodyPr>
          <a:lstStyle/>
          <a:p>
            <a:endParaRPr lang="fr-FR"/>
          </a:p>
        </p:txBody>
      </p:sp>
      <p:sp>
        <p:nvSpPr>
          <p:cNvPr id="171017" name="Rectangle 9"/>
          <p:cNvSpPr>
            <a:spLocks noChangeArrowheads="1"/>
          </p:cNvSpPr>
          <p:nvPr/>
        </p:nvSpPr>
        <p:spPr bwMode="auto">
          <a:xfrm>
            <a:off x="5867400" y="1066800"/>
            <a:ext cx="2528888" cy="396875"/>
          </a:xfrm>
          <a:prstGeom prst="rect">
            <a:avLst/>
          </a:prstGeom>
          <a:noFill/>
          <a:ln w="9525">
            <a:noFill/>
            <a:miter lim="800000"/>
            <a:headEnd/>
            <a:tailEnd/>
          </a:ln>
          <a:effectLst/>
        </p:spPr>
        <p:txBody>
          <a:bodyPr wrap="none">
            <a:prstTxWarp prst="textNoShape">
              <a:avLst/>
            </a:prstTxWarp>
            <a:spAutoFit/>
          </a:bodyPr>
          <a:lstStyle/>
          <a:p>
            <a:r>
              <a:rPr lang="fr-FR" sz="2000"/>
              <a:t>Sphère d’endogamie</a:t>
            </a:r>
            <a:endParaRPr lang="fr-FR">
              <a:latin typeface="Times" pitchFamily="-65" charset="0"/>
            </a:endParaRPr>
          </a:p>
        </p:txBody>
      </p:sp>
      <p:sp>
        <p:nvSpPr>
          <p:cNvPr id="171018" name="Line 10"/>
          <p:cNvSpPr>
            <a:spLocks noChangeShapeType="1"/>
          </p:cNvSpPr>
          <p:nvPr/>
        </p:nvSpPr>
        <p:spPr bwMode="auto">
          <a:xfrm flipH="1">
            <a:off x="5029200" y="1600200"/>
            <a:ext cx="685800" cy="457200"/>
          </a:xfrm>
          <a:prstGeom prst="line">
            <a:avLst/>
          </a:prstGeom>
          <a:noFill/>
          <a:ln w="25400">
            <a:solidFill>
              <a:srgbClr val="FF8000"/>
            </a:solidFill>
            <a:round/>
            <a:headEnd/>
            <a:tailEnd/>
          </a:ln>
          <a:effectLst/>
        </p:spPr>
        <p:txBody>
          <a:bodyPr wrap="none" anchor="ctr">
            <a:prstTxWarp prst="textNoShape">
              <a:avLst/>
            </a:prstTxWarp>
          </a:bodyPr>
          <a:lstStyle/>
          <a:p>
            <a:endParaRPr lang="fr-FR"/>
          </a:p>
        </p:txBody>
      </p:sp>
      <p:sp>
        <p:nvSpPr>
          <p:cNvPr id="171019" name="Rectangle 11"/>
          <p:cNvSpPr>
            <a:spLocks noGrp="1" noChangeArrowheads="1"/>
          </p:cNvSpPr>
          <p:nvPr>
            <p:ph type="body" sz="half" idx="2"/>
          </p:nvPr>
        </p:nvSpPr>
        <p:spPr>
          <a:xfrm>
            <a:off x="0" y="5867400"/>
            <a:ext cx="6705600" cy="838200"/>
          </a:xfrm>
          <a:solidFill>
            <a:srgbClr val="A5907A"/>
          </a:solidFill>
        </p:spPr>
        <p:txBody>
          <a:bodyPr>
            <a:normAutofit/>
          </a:bodyPr>
          <a:lstStyle/>
          <a:p>
            <a:pPr lvl="1">
              <a:lnSpc>
                <a:spcPct val="90000"/>
              </a:lnSpc>
              <a:buFontTx/>
              <a:buChar char="-"/>
            </a:pPr>
            <a:r>
              <a:rPr lang="fr-FR" sz="1600" dirty="0">
                <a:solidFill>
                  <a:srgbClr val="000000"/>
                </a:solidFill>
                <a:latin typeface="Arial"/>
                <a:cs typeface="Arial"/>
              </a:rPr>
              <a:t>Diffusion des savoirs par l’intermédiaire des mariages au sein des groupes endogames (agriculteurs nobles ou artisans de castes</a:t>
            </a:r>
          </a:p>
          <a:p>
            <a:pPr>
              <a:lnSpc>
                <a:spcPct val="90000"/>
              </a:lnSpc>
            </a:pPr>
            <a:endParaRPr lang="fr-FR" sz="1600" dirty="0"/>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69327" name="Picture 15" descr="CarteA tot"/>
          <p:cNvPicPr>
            <a:picLocks noChangeAspect="1" noChangeArrowheads="1"/>
          </p:cNvPicPr>
          <p:nvPr/>
        </p:nvPicPr>
        <p:blipFill>
          <a:blip r:embed="rId3"/>
          <a:srcRect/>
          <a:stretch>
            <a:fillRect/>
          </a:stretch>
        </p:blipFill>
        <p:spPr bwMode="auto">
          <a:xfrm>
            <a:off x="0" y="685800"/>
            <a:ext cx="3962400" cy="3213100"/>
          </a:xfrm>
          <a:prstGeom prst="rect">
            <a:avLst/>
          </a:prstGeom>
          <a:noFill/>
        </p:spPr>
      </p:pic>
      <p:sp>
        <p:nvSpPr>
          <p:cNvPr id="269315" name="Rectangle 3"/>
          <p:cNvSpPr>
            <a:spLocks noGrp="1" noChangeArrowheads="1"/>
          </p:cNvSpPr>
          <p:nvPr>
            <p:ph type="title"/>
          </p:nvPr>
        </p:nvSpPr>
        <p:spPr>
          <a:xfrm>
            <a:off x="0" y="0"/>
            <a:ext cx="9144000" cy="685800"/>
          </a:xfrm>
          <a:noFill/>
        </p:spPr>
        <p:txBody>
          <a:bodyPr>
            <a:normAutofit/>
          </a:bodyPr>
          <a:lstStyle/>
          <a:p>
            <a:r>
              <a:rPr lang="fr-FR" sz="2000" dirty="0">
                <a:noFill/>
                <a:latin typeface="Arial"/>
                <a:cs typeface="Arial"/>
              </a:rPr>
              <a:t>Transmission des savoir-faire : le cas de la tradition dogon A</a:t>
            </a:r>
          </a:p>
        </p:txBody>
      </p:sp>
      <p:sp>
        <p:nvSpPr>
          <p:cNvPr id="269319" name="Rectangle 7"/>
          <p:cNvSpPr>
            <a:spLocks noChangeArrowheads="1"/>
          </p:cNvSpPr>
          <p:nvPr/>
        </p:nvSpPr>
        <p:spPr bwMode="auto">
          <a:xfrm>
            <a:off x="5791200" y="1066800"/>
            <a:ext cx="2971800" cy="609600"/>
          </a:xfrm>
          <a:prstGeom prst="rect">
            <a:avLst/>
          </a:prstGeom>
          <a:noFill/>
          <a:ln w="44450">
            <a:solidFill>
              <a:srgbClr val="FF8000"/>
            </a:solidFill>
            <a:miter lim="800000"/>
            <a:headEnd/>
            <a:tailEnd/>
          </a:ln>
          <a:effectLst/>
        </p:spPr>
        <p:txBody>
          <a:bodyPr wrap="none" anchor="ctr">
            <a:prstTxWarp prst="textNoShape">
              <a:avLst/>
            </a:prstTxWarp>
          </a:bodyPr>
          <a:lstStyle/>
          <a:p>
            <a:endParaRPr lang="fr-FR"/>
          </a:p>
        </p:txBody>
      </p:sp>
      <p:sp>
        <p:nvSpPr>
          <p:cNvPr id="269320" name="Rectangle 8"/>
          <p:cNvSpPr>
            <a:spLocks noChangeArrowheads="1"/>
          </p:cNvSpPr>
          <p:nvPr/>
        </p:nvSpPr>
        <p:spPr bwMode="auto">
          <a:xfrm>
            <a:off x="6005513" y="1143000"/>
            <a:ext cx="2528887" cy="396875"/>
          </a:xfrm>
          <a:prstGeom prst="rect">
            <a:avLst/>
          </a:prstGeom>
          <a:noFill/>
          <a:ln w="9525">
            <a:noFill/>
            <a:miter lim="800000"/>
            <a:headEnd/>
            <a:tailEnd/>
          </a:ln>
          <a:effectLst/>
        </p:spPr>
        <p:txBody>
          <a:bodyPr wrap="none">
            <a:prstTxWarp prst="textNoShape">
              <a:avLst/>
            </a:prstTxWarp>
            <a:spAutoFit/>
          </a:bodyPr>
          <a:lstStyle/>
          <a:p>
            <a:r>
              <a:rPr lang="fr-FR" sz="2000"/>
              <a:t>Sphère d’endogamie</a:t>
            </a:r>
            <a:endParaRPr lang="fr-FR">
              <a:latin typeface="Times" pitchFamily="-65" charset="0"/>
            </a:endParaRPr>
          </a:p>
        </p:txBody>
      </p:sp>
      <p:sp>
        <p:nvSpPr>
          <p:cNvPr id="269321" name="Line 9"/>
          <p:cNvSpPr>
            <a:spLocks noChangeShapeType="1"/>
          </p:cNvSpPr>
          <p:nvPr/>
        </p:nvSpPr>
        <p:spPr bwMode="auto">
          <a:xfrm flipH="1">
            <a:off x="4800600" y="1676400"/>
            <a:ext cx="990600" cy="381000"/>
          </a:xfrm>
          <a:prstGeom prst="line">
            <a:avLst/>
          </a:prstGeom>
          <a:noFill/>
          <a:ln w="25400">
            <a:solidFill>
              <a:srgbClr val="FF8000"/>
            </a:solidFill>
            <a:round/>
            <a:headEnd/>
            <a:tailEnd/>
          </a:ln>
          <a:effectLst/>
        </p:spPr>
        <p:txBody>
          <a:bodyPr wrap="none" anchor="ctr">
            <a:prstTxWarp prst="textNoShape">
              <a:avLst/>
            </a:prstTxWarp>
          </a:bodyPr>
          <a:lstStyle/>
          <a:p>
            <a:endParaRPr lang="fr-FR"/>
          </a:p>
        </p:txBody>
      </p:sp>
      <p:sp>
        <p:nvSpPr>
          <p:cNvPr id="269322" name="Rectangle 10"/>
          <p:cNvSpPr>
            <a:spLocks noGrp="1" noChangeArrowheads="1"/>
          </p:cNvSpPr>
          <p:nvPr>
            <p:ph type="body" sz="half" idx="2"/>
          </p:nvPr>
        </p:nvSpPr>
        <p:spPr>
          <a:xfrm>
            <a:off x="0" y="6172200"/>
            <a:ext cx="6705600" cy="685800"/>
          </a:xfrm>
          <a:solidFill>
            <a:srgbClr val="A5907A"/>
          </a:solidFill>
        </p:spPr>
        <p:txBody>
          <a:bodyPr/>
          <a:lstStyle/>
          <a:p>
            <a:pPr lvl="1">
              <a:lnSpc>
                <a:spcPct val="90000"/>
              </a:lnSpc>
              <a:buFontTx/>
              <a:buNone/>
            </a:pPr>
            <a:r>
              <a:rPr lang="fr-FR" sz="1600" dirty="0">
                <a:solidFill>
                  <a:srgbClr val="000000"/>
                </a:solidFill>
                <a:latin typeface="Arial"/>
                <a:cs typeface="Arial"/>
              </a:rPr>
              <a:t>Diffusion des savoirs chez les agriculteurs dogon nobles : </a:t>
            </a:r>
          </a:p>
          <a:p>
            <a:pPr lvl="1">
              <a:lnSpc>
                <a:spcPct val="90000"/>
              </a:lnSpc>
              <a:buFontTx/>
              <a:buNone/>
            </a:pPr>
            <a:r>
              <a:rPr lang="fr-FR" sz="1600" dirty="0">
                <a:solidFill>
                  <a:srgbClr val="000000"/>
                </a:solidFill>
                <a:latin typeface="Arial"/>
                <a:cs typeface="Arial"/>
              </a:rPr>
              <a:t>le transfert d’un village à un autre concerne 22,4 % des potières</a:t>
            </a:r>
            <a:endParaRPr lang="fr-FR" sz="1800" dirty="0">
              <a:latin typeface="Arial"/>
              <a:cs typeface="Arial"/>
            </a:endParaRPr>
          </a:p>
        </p:txBody>
      </p:sp>
      <p:pic>
        <p:nvPicPr>
          <p:cNvPr id="269326" name="Picture 14" descr="PotièreA"/>
          <p:cNvPicPr>
            <a:picLocks noChangeAspect="1" noChangeArrowheads="1"/>
          </p:cNvPicPr>
          <p:nvPr/>
        </p:nvPicPr>
        <p:blipFill>
          <a:blip r:embed="rId4"/>
          <a:srcRect/>
          <a:stretch>
            <a:fillRect/>
          </a:stretch>
        </p:blipFill>
        <p:spPr bwMode="auto">
          <a:xfrm>
            <a:off x="6699250" y="3124200"/>
            <a:ext cx="2444750" cy="3733800"/>
          </a:xfrm>
          <a:prstGeom prst="rect">
            <a:avLst/>
          </a:prstGeom>
          <a:noFill/>
        </p:spPr>
      </p:pic>
      <p:pic>
        <p:nvPicPr>
          <p:cNvPr id="269324" name="Picture 12" descr="TransfertA"/>
          <p:cNvPicPr>
            <a:picLocks noGrp="1" noChangeAspect="1" noChangeArrowheads="1"/>
          </p:cNvPicPr>
          <p:nvPr>
            <p:ph sz="half" idx="1"/>
          </p:nvPr>
        </p:nvPicPr>
        <p:blipFill>
          <a:blip r:embed="rId5"/>
          <a:srcRect/>
          <a:stretch>
            <a:fillRect/>
          </a:stretch>
        </p:blipFill>
        <p:spPr>
          <a:xfrm>
            <a:off x="2362200" y="2057400"/>
            <a:ext cx="4953000" cy="2497138"/>
          </a:xfrm>
        </p:spPr>
      </p:pic>
      <p:sp>
        <p:nvSpPr>
          <p:cNvPr id="269318" name="Rectangle 6"/>
          <p:cNvSpPr>
            <a:spLocks noChangeArrowheads="1"/>
          </p:cNvSpPr>
          <p:nvPr/>
        </p:nvSpPr>
        <p:spPr bwMode="auto">
          <a:xfrm>
            <a:off x="2362200" y="2057400"/>
            <a:ext cx="4953000" cy="2514600"/>
          </a:xfrm>
          <a:prstGeom prst="rect">
            <a:avLst/>
          </a:prstGeom>
          <a:noFill/>
          <a:ln w="44450">
            <a:solidFill>
              <a:srgbClr val="FF8000"/>
            </a:solidFill>
            <a:miter lim="800000"/>
            <a:headEnd/>
            <a:tailEnd/>
          </a:ln>
          <a:effectLst/>
        </p:spPr>
        <p:txBody>
          <a:bodyPr wrap="none" anchor="ctr">
            <a:prstTxWarp prst="textNoShape">
              <a:avLst/>
            </a:prstTxWarp>
          </a:bodyPr>
          <a:lstStyle/>
          <a:p>
            <a:endParaRPr lang="fr-F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 name="Espace réservé du contenu 5" descr="NE1_Chaîne.psd"/>
          <p:cNvPicPr>
            <a:picLocks noGrp="1" noChangeAspect="1"/>
          </p:cNvPicPr>
          <p:nvPr>
            <p:ph idx="1"/>
          </p:nvPr>
        </p:nvPicPr>
        <p:blipFill>
          <a:blip r:embed="rId3"/>
          <a:srcRect t="-9988" b="-9988"/>
          <a:stretch>
            <a:fillRect/>
          </a:stretch>
        </p:blipFill>
        <p:spPr>
          <a:xfrm>
            <a:off x="228600" y="1447800"/>
            <a:ext cx="8229600" cy="4373563"/>
          </a:xfrm>
        </p:spPr>
      </p:pic>
      <p:sp>
        <p:nvSpPr>
          <p:cNvPr id="57346" name="Rectangle 2"/>
          <p:cNvSpPr>
            <a:spLocks noGrp="1" noChangeArrowheads="1"/>
          </p:cNvSpPr>
          <p:nvPr>
            <p:ph type="title"/>
          </p:nvPr>
        </p:nvSpPr>
        <p:spPr>
          <a:xfrm>
            <a:off x="457200" y="533400"/>
            <a:ext cx="7391400" cy="914400"/>
          </a:xfrm>
        </p:spPr>
        <p:txBody>
          <a:bodyPr>
            <a:normAutofit/>
          </a:bodyPr>
          <a:lstStyle/>
          <a:p>
            <a:pPr>
              <a:buFont typeface="Monotype Sorts" pitchFamily="-65" charset="2"/>
              <a:buNone/>
            </a:pPr>
            <a:r>
              <a:rPr lang="fr-FR" sz="2400" dirty="0" smtClean="0">
                <a:solidFill>
                  <a:srgbClr val="E9E9E9"/>
                </a:solidFill>
                <a:latin typeface="Chicago" charset="0"/>
              </a:rPr>
              <a:t> </a:t>
            </a:r>
            <a:r>
              <a:rPr lang="fr-FR" sz="2400" dirty="0">
                <a:solidFill>
                  <a:schemeClr val="tx1"/>
                </a:solidFill>
                <a:latin typeface="Arial"/>
                <a:cs typeface="Arial"/>
              </a:rPr>
              <a:t>Domaine de référence en </a:t>
            </a:r>
            <a:r>
              <a:rPr lang="fr-FR" sz="2400" dirty="0" smtClean="0">
                <a:solidFill>
                  <a:schemeClr val="tx1"/>
                </a:solidFill>
                <a:latin typeface="Arial"/>
                <a:cs typeface="Arial"/>
              </a:rPr>
              <a:t>chaîne</a:t>
            </a:r>
            <a:r>
              <a:rPr lang="fr-FR" sz="2800" dirty="0" smtClean="0">
                <a:solidFill>
                  <a:schemeClr val="tx1"/>
                </a:solidFill>
                <a:latin typeface="Chicago" charset="0"/>
              </a:rPr>
              <a:t/>
            </a:r>
            <a:br>
              <a:rPr lang="fr-FR" sz="2800" dirty="0" smtClean="0">
                <a:solidFill>
                  <a:schemeClr val="tx1"/>
                </a:solidFill>
                <a:latin typeface="Chicago" charset="0"/>
              </a:rPr>
            </a:br>
            <a:endParaRPr lang="fr-FR" sz="2400" dirty="0">
              <a:solidFill>
                <a:srgbClr val="000000"/>
              </a:solidFill>
              <a:latin typeface="Arial"/>
              <a:cs typeface="Arial"/>
            </a:endParaRPr>
          </a:p>
        </p:txBody>
      </p:sp>
      <p:sp>
        <p:nvSpPr>
          <p:cNvPr id="57355" name="Text Box 11"/>
          <p:cNvSpPr txBox="1">
            <a:spLocks noChangeArrowheads="1"/>
          </p:cNvSpPr>
          <p:nvPr/>
        </p:nvSpPr>
        <p:spPr bwMode="auto">
          <a:xfrm>
            <a:off x="7620000" y="3581400"/>
            <a:ext cx="1371600" cy="641350"/>
          </a:xfrm>
          <a:prstGeom prst="rect">
            <a:avLst/>
          </a:prstGeom>
          <a:solidFill>
            <a:schemeClr val="tx2"/>
          </a:solidFill>
          <a:ln w="9525">
            <a:noFill/>
            <a:miter lim="800000"/>
            <a:headEnd/>
            <a:tailEnd/>
          </a:ln>
          <a:effectLst/>
        </p:spPr>
        <p:txBody>
          <a:bodyPr>
            <a:prstTxWarp prst="textNoShape">
              <a:avLst/>
            </a:prstTxWarp>
            <a:spAutoFit/>
          </a:bodyPr>
          <a:lstStyle/>
          <a:p>
            <a:r>
              <a:rPr lang="fr-FR" sz="3600" dirty="0" err="1">
                <a:solidFill>
                  <a:srgbClr val="000000"/>
                </a:solidFill>
                <a:latin typeface="Arial" pitchFamily="-65" charset="0"/>
              </a:rPr>
              <a:t>Etc</a:t>
            </a:r>
            <a:r>
              <a:rPr lang="fr-FR" sz="3600" dirty="0">
                <a:solidFill>
                  <a:srgbClr val="000000"/>
                </a:solidFill>
                <a:latin typeface="Arial" pitchFamily="-65" charset="0"/>
              </a:rPr>
              <a:t>…</a:t>
            </a:r>
          </a:p>
        </p:txBody>
      </p:sp>
    </p:spTree>
  </p:cSld>
  <p:clrMapOvr>
    <a:masterClrMapping/>
  </p:clrMapOvr>
  <p:transition/>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2818" name="Rectangle 2"/>
          <p:cNvSpPr>
            <a:spLocks noGrp="1" noChangeArrowheads="1"/>
          </p:cNvSpPr>
          <p:nvPr>
            <p:ph type="title"/>
          </p:nvPr>
        </p:nvSpPr>
        <p:spPr>
          <a:xfrm>
            <a:off x="0" y="0"/>
            <a:ext cx="9144000" cy="609600"/>
          </a:xfrm>
          <a:solidFill>
            <a:srgbClr val="A5907A"/>
          </a:solidFill>
        </p:spPr>
        <p:txBody>
          <a:bodyPr>
            <a:normAutofit/>
          </a:bodyPr>
          <a:lstStyle/>
          <a:p>
            <a:r>
              <a:rPr lang="fr-FR" sz="2000" dirty="0">
                <a:solidFill>
                  <a:srgbClr val="000000"/>
                </a:solidFill>
                <a:latin typeface="Arial"/>
                <a:cs typeface="Arial"/>
              </a:rPr>
              <a:t>Taux d’exogamie et sphères de mariage : le Delta</a:t>
            </a:r>
          </a:p>
        </p:txBody>
      </p:sp>
      <p:sp>
        <p:nvSpPr>
          <p:cNvPr id="162819" name="Rectangle 3"/>
          <p:cNvSpPr>
            <a:spLocks noGrp="1" noChangeArrowheads="1"/>
          </p:cNvSpPr>
          <p:nvPr>
            <p:ph type="body" sz="half" idx="3"/>
          </p:nvPr>
        </p:nvSpPr>
        <p:spPr>
          <a:xfrm>
            <a:off x="0" y="4419600"/>
            <a:ext cx="9144000" cy="2362200"/>
          </a:xfrm>
          <a:solidFill>
            <a:srgbClr val="A5907A"/>
          </a:solidFill>
        </p:spPr>
        <p:txBody>
          <a:bodyPr/>
          <a:lstStyle/>
          <a:p>
            <a:pPr>
              <a:lnSpc>
                <a:spcPct val="90000"/>
              </a:lnSpc>
              <a:buFontTx/>
              <a:buNone/>
            </a:pPr>
            <a:r>
              <a:rPr lang="fr-FR" sz="2000" dirty="0">
                <a:solidFill>
                  <a:srgbClr val="000000"/>
                </a:solidFill>
              </a:rPr>
              <a:t>	</a:t>
            </a:r>
            <a:r>
              <a:rPr lang="fr-FR" sz="1600" dirty="0">
                <a:solidFill>
                  <a:srgbClr val="000000"/>
                </a:solidFill>
                <a:latin typeface="Arial"/>
                <a:cs typeface="Arial"/>
              </a:rPr>
              <a:t>SPHERES MATRIMONIALES DELTA INTERIEUR DU </a:t>
            </a:r>
            <a:r>
              <a:rPr lang="fr-FR" sz="1600" dirty="0" smtClean="0">
                <a:solidFill>
                  <a:srgbClr val="000000"/>
                </a:solidFill>
                <a:latin typeface="Arial"/>
                <a:cs typeface="Arial"/>
              </a:rPr>
              <a:t>NIGER</a:t>
            </a:r>
          </a:p>
          <a:p>
            <a:pPr>
              <a:lnSpc>
                <a:spcPct val="90000"/>
              </a:lnSpc>
              <a:buFontTx/>
              <a:buNone/>
            </a:pPr>
            <a:endParaRPr lang="fr-FR" sz="1600" dirty="0" smtClean="0">
              <a:solidFill>
                <a:srgbClr val="000000"/>
              </a:solidFill>
              <a:latin typeface="Arial"/>
              <a:cs typeface="Arial"/>
            </a:endParaRPr>
          </a:p>
          <a:p>
            <a:pPr>
              <a:lnSpc>
                <a:spcPct val="90000"/>
              </a:lnSpc>
              <a:buFontTx/>
              <a:buNone/>
            </a:pPr>
            <a:r>
              <a:rPr lang="fr-FR" sz="1600" dirty="0">
                <a:latin typeface="Arial"/>
                <a:cs typeface="Arial"/>
              </a:rPr>
              <a:t>A gauche</a:t>
            </a:r>
            <a:r>
              <a:rPr lang="fr-FR" sz="1600" dirty="0">
                <a:solidFill>
                  <a:srgbClr val="000000"/>
                </a:solidFill>
                <a:latin typeface="Arial"/>
                <a:cs typeface="Arial"/>
              </a:rPr>
              <a:t> : Courbe A1 : mécanismes,  mariage extérieurs au village</a:t>
            </a:r>
          </a:p>
          <a:p>
            <a:pPr>
              <a:lnSpc>
                <a:spcPct val="90000"/>
              </a:lnSpc>
              <a:buFontTx/>
              <a:buNone/>
            </a:pPr>
            <a:r>
              <a:rPr lang="fr-FR" sz="1600" dirty="0">
                <a:solidFill>
                  <a:srgbClr val="000000"/>
                </a:solidFill>
                <a:latin typeface="Arial"/>
                <a:cs typeface="Arial"/>
              </a:rPr>
              <a:t>Les déplacements n’excèdent pas 46,91 km dans 85% des cas</a:t>
            </a:r>
            <a:r>
              <a:rPr lang="fr-FR" sz="1600" dirty="0" smtClean="0">
                <a:solidFill>
                  <a:srgbClr val="000000"/>
                </a:solidFill>
                <a:latin typeface="Arial"/>
                <a:cs typeface="Arial"/>
              </a:rPr>
              <a:t> </a:t>
            </a:r>
          </a:p>
          <a:p>
            <a:pPr>
              <a:lnSpc>
                <a:spcPct val="90000"/>
              </a:lnSpc>
              <a:buFontTx/>
              <a:buNone/>
            </a:pPr>
            <a:endParaRPr lang="fr-FR" sz="1600" dirty="0" smtClean="0">
              <a:solidFill>
                <a:srgbClr val="000000"/>
              </a:solidFill>
              <a:latin typeface="Arial"/>
              <a:cs typeface="Arial"/>
            </a:endParaRPr>
          </a:p>
          <a:p>
            <a:pPr>
              <a:lnSpc>
                <a:spcPct val="90000"/>
              </a:lnSpc>
              <a:buFontTx/>
              <a:buNone/>
            </a:pPr>
            <a:r>
              <a:rPr lang="fr-FR" sz="1600" dirty="0">
                <a:latin typeface="Arial"/>
                <a:cs typeface="Arial"/>
              </a:rPr>
              <a:t>A droite</a:t>
            </a:r>
            <a:r>
              <a:rPr lang="fr-FR" sz="1600" dirty="0">
                <a:solidFill>
                  <a:srgbClr val="000000"/>
                </a:solidFill>
                <a:latin typeface="Arial"/>
                <a:cs typeface="Arial"/>
              </a:rPr>
              <a:t> : Courbe A2 : régularité  : tous les mariages</a:t>
            </a:r>
          </a:p>
          <a:p>
            <a:pPr>
              <a:lnSpc>
                <a:spcPct val="90000"/>
              </a:lnSpc>
              <a:buFontTx/>
              <a:buNone/>
            </a:pPr>
            <a:r>
              <a:rPr lang="fr-FR" sz="1600" dirty="0">
                <a:solidFill>
                  <a:srgbClr val="000000"/>
                </a:solidFill>
                <a:latin typeface="Arial"/>
                <a:cs typeface="Arial"/>
              </a:rPr>
              <a:t>Tous mariages confondus, avec 36,9% d’endogamie villageoise, le lieu de naissance de la potière n’excède pas 38,67 km dans 85% des cas</a:t>
            </a:r>
          </a:p>
        </p:txBody>
      </p:sp>
      <p:pic>
        <p:nvPicPr>
          <p:cNvPr id="162825" name="Picture 9" descr="Courbe A1"/>
          <p:cNvPicPr>
            <a:picLocks noGrp="1" noChangeAspect="1" noChangeArrowheads="1"/>
          </p:cNvPicPr>
          <p:nvPr>
            <p:ph sz="quarter" idx="1"/>
          </p:nvPr>
        </p:nvPicPr>
        <p:blipFill>
          <a:blip r:embed="rId3"/>
          <a:srcRect/>
          <a:stretch>
            <a:fillRect/>
          </a:stretch>
        </p:blipFill>
        <p:spPr>
          <a:xfrm>
            <a:off x="0" y="719138"/>
            <a:ext cx="4648200" cy="3319462"/>
          </a:xfrm>
        </p:spPr>
      </p:pic>
      <p:pic>
        <p:nvPicPr>
          <p:cNvPr id="162827" name="Picture 11" descr="Courbe A2"/>
          <p:cNvPicPr>
            <a:picLocks noGrp="1" noChangeAspect="1" noChangeArrowheads="1"/>
          </p:cNvPicPr>
          <p:nvPr>
            <p:ph sz="quarter" idx="2"/>
          </p:nvPr>
        </p:nvPicPr>
        <p:blipFill>
          <a:blip r:embed="rId4"/>
          <a:srcRect/>
          <a:stretch>
            <a:fillRect/>
          </a:stretch>
        </p:blipFill>
        <p:spPr>
          <a:xfrm>
            <a:off x="4495800" y="719138"/>
            <a:ext cx="4648200" cy="3319462"/>
          </a:xfrm>
        </p:spPr>
      </p:pic>
      <p:pic>
        <p:nvPicPr>
          <p:cNvPr id="6" name="Image 5" descr="PotièreSomono.tif"/>
          <p:cNvPicPr>
            <a:picLocks noChangeAspect="1"/>
          </p:cNvPicPr>
          <p:nvPr/>
        </p:nvPicPr>
        <p:blipFill>
          <a:blip r:embed="rId5"/>
          <a:stretch>
            <a:fillRect/>
          </a:stretch>
        </p:blipFill>
        <p:spPr>
          <a:xfrm>
            <a:off x="7239001" y="3505200"/>
            <a:ext cx="1676400" cy="2526491"/>
          </a:xfrm>
          <a:prstGeom prst="rect">
            <a:avLst/>
          </a:prstGeom>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0" y="0"/>
            <a:ext cx="9144000" cy="533400"/>
          </a:xfrm>
          <a:solidFill>
            <a:srgbClr val="A5907A"/>
          </a:solidFill>
        </p:spPr>
        <p:txBody>
          <a:bodyPr>
            <a:normAutofit/>
          </a:bodyPr>
          <a:lstStyle/>
          <a:p>
            <a:r>
              <a:rPr lang="fr-FR" sz="2000" dirty="0">
                <a:solidFill>
                  <a:srgbClr val="000000"/>
                </a:solidFill>
                <a:latin typeface="Arial"/>
                <a:cs typeface="Arial"/>
              </a:rPr>
              <a:t>Taux d’exogamie et sphères de mariage : le Pays dogon</a:t>
            </a:r>
          </a:p>
        </p:txBody>
      </p:sp>
      <p:sp>
        <p:nvSpPr>
          <p:cNvPr id="12291" name="Rectangle 3"/>
          <p:cNvSpPr>
            <a:spLocks noGrp="1" noChangeArrowheads="1"/>
          </p:cNvSpPr>
          <p:nvPr>
            <p:ph type="body" sz="half" idx="3"/>
          </p:nvPr>
        </p:nvSpPr>
        <p:spPr>
          <a:xfrm>
            <a:off x="0" y="4495800"/>
            <a:ext cx="9144000" cy="2209800"/>
          </a:xfrm>
          <a:solidFill>
            <a:srgbClr val="A5907A"/>
          </a:solidFill>
        </p:spPr>
        <p:txBody>
          <a:bodyPr/>
          <a:lstStyle/>
          <a:p>
            <a:pPr>
              <a:lnSpc>
                <a:spcPct val="90000"/>
              </a:lnSpc>
              <a:buFontTx/>
              <a:buNone/>
            </a:pPr>
            <a:r>
              <a:rPr lang="fr-FR" sz="2000" dirty="0">
                <a:solidFill>
                  <a:srgbClr val="000000"/>
                </a:solidFill>
              </a:rPr>
              <a:t>	</a:t>
            </a:r>
            <a:r>
              <a:rPr lang="fr-FR" sz="1600" dirty="0">
                <a:latin typeface="Arial"/>
                <a:cs typeface="Arial"/>
              </a:rPr>
              <a:t>A gauche</a:t>
            </a:r>
            <a:r>
              <a:rPr lang="fr-FR" sz="1600" dirty="0">
                <a:solidFill>
                  <a:srgbClr val="000000"/>
                </a:solidFill>
                <a:latin typeface="Arial"/>
                <a:cs typeface="Arial"/>
              </a:rPr>
              <a:t> : tradition A, paysans </a:t>
            </a:r>
          </a:p>
          <a:p>
            <a:pPr>
              <a:lnSpc>
                <a:spcPct val="90000"/>
              </a:lnSpc>
              <a:buFontTx/>
              <a:buNone/>
            </a:pPr>
            <a:r>
              <a:rPr lang="fr-FR" sz="1600" dirty="0">
                <a:solidFill>
                  <a:srgbClr val="000000"/>
                </a:solidFill>
                <a:latin typeface="Arial"/>
                <a:cs typeface="Arial"/>
              </a:rPr>
              <a:t>		exogamie villageoise : 54,5%</a:t>
            </a:r>
          </a:p>
          <a:p>
            <a:pPr>
              <a:lnSpc>
                <a:spcPct val="90000"/>
              </a:lnSpc>
              <a:buFontTx/>
              <a:buNone/>
            </a:pPr>
            <a:r>
              <a:rPr lang="fr-FR" sz="1600" dirty="0">
                <a:solidFill>
                  <a:srgbClr val="000000"/>
                </a:solidFill>
                <a:latin typeface="Arial"/>
                <a:cs typeface="Arial"/>
              </a:rPr>
              <a:t>		85% des mariages &lt;28,9 km</a:t>
            </a:r>
          </a:p>
          <a:p>
            <a:pPr>
              <a:lnSpc>
                <a:spcPct val="90000"/>
              </a:lnSpc>
              <a:buFontTx/>
              <a:buNone/>
            </a:pPr>
            <a:r>
              <a:rPr lang="fr-FR" sz="1600" dirty="0">
                <a:solidFill>
                  <a:srgbClr val="000000"/>
                </a:solidFill>
                <a:latin typeface="Arial"/>
                <a:cs typeface="Arial"/>
              </a:rPr>
              <a:t>				</a:t>
            </a:r>
            <a:r>
              <a:rPr lang="fr-FR" sz="1600" dirty="0" smtClean="0">
                <a:solidFill>
                  <a:srgbClr val="000000"/>
                </a:solidFill>
                <a:latin typeface="Arial"/>
                <a:cs typeface="Arial"/>
              </a:rPr>
              <a:t>	</a:t>
            </a:r>
          </a:p>
          <a:p>
            <a:pPr>
              <a:lnSpc>
                <a:spcPct val="90000"/>
              </a:lnSpc>
              <a:buFontTx/>
              <a:buNone/>
            </a:pPr>
            <a:r>
              <a:rPr lang="fr-FR" sz="1600" dirty="0" smtClean="0">
                <a:solidFill>
                  <a:srgbClr val="000000"/>
                </a:solidFill>
                <a:latin typeface="Arial"/>
                <a:cs typeface="Arial"/>
              </a:rPr>
              <a:t>	</a:t>
            </a:r>
            <a:r>
              <a:rPr lang="fr-FR" sz="1600" dirty="0" smtClean="0">
                <a:latin typeface="Arial"/>
                <a:cs typeface="Arial"/>
              </a:rPr>
              <a:t>A </a:t>
            </a:r>
            <a:r>
              <a:rPr lang="fr-FR" sz="1600" dirty="0">
                <a:latin typeface="Arial"/>
                <a:cs typeface="Arial"/>
              </a:rPr>
              <a:t>droite</a:t>
            </a:r>
            <a:r>
              <a:rPr lang="fr-FR" sz="1600" dirty="0">
                <a:solidFill>
                  <a:srgbClr val="000000"/>
                </a:solidFill>
                <a:latin typeface="Arial"/>
                <a:cs typeface="Arial"/>
              </a:rPr>
              <a:t> : tradition B1, forgerons </a:t>
            </a:r>
            <a:r>
              <a:rPr lang="fr-FR" sz="1600" dirty="0" err="1">
                <a:solidFill>
                  <a:srgbClr val="000000"/>
                </a:solidFill>
                <a:latin typeface="Arial"/>
                <a:cs typeface="Arial"/>
              </a:rPr>
              <a:t>Jèmè</a:t>
            </a:r>
            <a:r>
              <a:rPr lang="fr-FR" sz="1600" dirty="0">
                <a:solidFill>
                  <a:srgbClr val="000000"/>
                </a:solidFill>
                <a:latin typeface="Arial"/>
                <a:cs typeface="Arial"/>
              </a:rPr>
              <a:t> na</a:t>
            </a:r>
          </a:p>
          <a:p>
            <a:pPr>
              <a:lnSpc>
                <a:spcPct val="90000"/>
              </a:lnSpc>
              <a:buFontTx/>
              <a:buNone/>
            </a:pPr>
            <a:r>
              <a:rPr lang="fr-FR" sz="1600" dirty="0">
                <a:solidFill>
                  <a:srgbClr val="000000"/>
                </a:solidFill>
                <a:latin typeface="Arial"/>
                <a:cs typeface="Arial"/>
              </a:rPr>
              <a:t>	</a:t>
            </a:r>
            <a:r>
              <a:rPr lang="fr-FR" sz="1600" dirty="0" smtClean="0">
                <a:solidFill>
                  <a:srgbClr val="000000"/>
                </a:solidFill>
                <a:latin typeface="Arial"/>
                <a:cs typeface="Arial"/>
              </a:rPr>
              <a:t>	exogamie </a:t>
            </a:r>
            <a:r>
              <a:rPr lang="fr-FR" sz="1600" dirty="0">
                <a:solidFill>
                  <a:srgbClr val="000000"/>
                </a:solidFill>
                <a:latin typeface="Arial"/>
                <a:cs typeface="Arial"/>
              </a:rPr>
              <a:t>villageoise : 86,6 %</a:t>
            </a:r>
          </a:p>
          <a:p>
            <a:pPr>
              <a:lnSpc>
                <a:spcPct val="90000"/>
              </a:lnSpc>
              <a:buFontTx/>
              <a:buNone/>
            </a:pPr>
            <a:r>
              <a:rPr lang="fr-FR" sz="1600" dirty="0">
                <a:solidFill>
                  <a:srgbClr val="000000"/>
                </a:solidFill>
                <a:latin typeface="Arial"/>
                <a:cs typeface="Arial"/>
              </a:rPr>
              <a:t>	</a:t>
            </a:r>
            <a:r>
              <a:rPr lang="fr-FR" sz="1600" dirty="0" smtClean="0">
                <a:solidFill>
                  <a:srgbClr val="000000"/>
                </a:solidFill>
                <a:latin typeface="Arial"/>
                <a:cs typeface="Arial"/>
              </a:rPr>
              <a:t>	85</a:t>
            </a:r>
            <a:r>
              <a:rPr lang="fr-FR" sz="1600" dirty="0">
                <a:solidFill>
                  <a:srgbClr val="000000"/>
                </a:solidFill>
                <a:latin typeface="Arial"/>
                <a:cs typeface="Arial"/>
              </a:rPr>
              <a:t>% des mariages &lt; 76,0 km</a:t>
            </a:r>
          </a:p>
        </p:txBody>
      </p:sp>
      <p:pic>
        <p:nvPicPr>
          <p:cNvPr id="12297" name="Picture 9" descr="CourbeTradAX"/>
          <p:cNvPicPr>
            <a:picLocks noGrp="1" noChangeAspect="1" noChangeArrowheads="1"/>
          </p:cNvPicPr>
          <p:nvPr>
            <p:ph sz="quarter" idx="1"/>
          </p:nvPr>
        </p:nvPicPr>
        <p:blipFill>
          <a:blip r:embed="rId3"/>
          <a:srcRect/>
          <a:stretch>
            <a:fillRect/>
          </a:stretch>
        </p:blipFill>
        <p:spPr>
          <a:xfrm>
            <a:off x="0" y="1143000"/>
            <a:ext cx="4495800" cy="2886075"/>
          </a:xfrm>
        </p:spPr>
      </p:pic>
      <p:pic>
        <p:nvPicPr>
          <p:cNvPr id="12298" name="Picture 10" descr="CourbeTradB1X"/>
          <p:cNvPicPr>
            <a:picLocks noGrp="1" noChangeAspect="1" noChangeArrowheads="1"/>
          </p:cNvPicPr>
          <p:nvPr>
            <p:ph sz="quarter" idx="2"/>
          </p:nvPr>
        </p:nvPicPr>
        <p:blipFill>
          <a:blip r:embed="rId4"/>
          <a:srcRect/>
          <a:stretch>
            <a:fillRect/>
          </a:stretch>
        </p:blipFill>
        <p:spPr>
          <a:xfrm>
            <a:off x="4648200" y="1143000"/>
            <a:ext cx="4495800" cy="2817813"/>
          </a:xfrm>
        </p:spPr>
      </p:pic>
      <p:pic>
        <p:nvPicPr>
          <p:cNvPr id="7" name="Picture 5" descr="Cfig21x"/>
          <p:cNvPicPr>
            <a:picLocks noChangeAspect="1" noChangeArrowheads="1"/>
          </p:cNvPicPr>
          <p:nvPr/>
        </p:nvPicPr>
        <p:blipFill>
          <a:blip r:embed="rId5"/>
          <a:srcRect/>
          <a:stretch>
            <a:fillRect/>
          </a:stretch>
        </p:blipFill>
        <p:spPr bwMode="auto">
          <a:xfrm>
            <a:off x="7315200" y="4191000"/>
            <a:ext cx="1547187" cy="2366726"/>
          </a:xfrm>
          <a:prstGeom prst="rect">
            <a:avLst/>
          </a:prstGeom>
          <a:noFill/>
          <a:ln w="9525">
            <a:noFill/>
            <a:miter lim="800000"/>
            <a:headEnd/>
            <a:tailEnd/>
          </a:ln>
        </p:spPr>
      </p:pic>
      <p:pic>
        <p:nvPicPr>
          <p:cNvPr id="8" name="Image 7" descr="PotièreDogonA.tif"/>
          <p:cNvPicPr>
            <a:picLocks noChangeAspect="1"/>
          </p:cNvPicPr>
          <p:nvPr/>
        </p:nvPicPr>
        <p:blipFill>
          <a:blip r:embed="rId6"/>
          <a:stretch>
            <a:fillRect/>
          </a:stretch>
        </p:blipFill>
        <p:spPr>
          <a:xfrm>
            <a:off x="5100102" y="4191000"/>
            <a:ext cx="2036320" cy="1752600"/>
          </a:xfrm>
          <a:prstGeom prst="rect">
            <a:avLst/>
          </a:prstGeom>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aphicFrame>
        <p:nvGraphicFramePr>
          <p:cNvPr id="5" name="Tableau 4"/>
          <p:cNvGraphicFramePr>
            <a:graphicFrameLocks noGrp="1"/>
          </p:cNvGraphicFramePr>
          <p:nvPr/>
        </p:nvGraphicFramePr>
        <p:xfrm>
          <a:off x="76200" y="1068705"/>
          <a:ext cx="8915400" cy="2436495"/>
        </p:xfrm>
        <a:graphic>
          <a:graphicData uri="http://schemas.openxmlformats.org/drawingml/2006/table">
            <a:tbl>
              <a:tblPr/>
              <a:tblGrid>
                <a:gridCol w="315913"/>
                <a:gridCol w="1735137"/>
                <a:gridCol w="2978150"/>
                <a:gridCol w="685800"/>
                <a:gridCol w="3200400"/>
              </a:tblGrid>
              <a:tr h="371475">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fr-FR" sz="1600" b="1" i="0" u="none" strike="noStrike" cap="none" normalizeH="0" baseline="0" dirty="0">
                        <a:ln>
                          <a:noFill/>
                        </a:ln>
                        <a:solidFill>
                          <a:srgbClr val="000000"/>
                        </a:solidFill>
                        <a:effectLst/>
                        <a:latin typeface="Arial" pitchFamily="-109" charset="0"/>
                        <a:ea typeface="Arial" pitchFamily="-109" charset="0"/>
                        <a:cs typeface="Arial" pitchFamily="-109"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3C515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fr-FR" sz="1600" b="0" i="0" u="none" strike="noStrike" cap="none" normalizeH="0" baseline="0" dirty="0" smtClean="0">
                          <a:ln>
                            <a:noFill/>
                          </a:ln>
                          <a:solidFill>
                            <a:srgbClr val="FFFFFF"/>
                          </a:solidFill>
                          <a:effectLst/>
                          <a:latin typeface="Arial" pitchFamily="-109" charset="0"/>
                          <a:ea typeface="Arial" pitchFamily="-109" charset="0"/>
                          <a:cs typeface="Arial" pitchFamily="-109" charset="0"/>
                        </a:rPr>
                        <a:t>MARCHES</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3C515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fr-FR" sz="1600" b="1" i="0" u="none" strike="noStrike" cap="none" normalizeH="0" baseline="0" dirty="0">
                        <a:ln>
                          <a:noFill/>
                        </a:ln>
                        <a:solidFill>
                          <a:srgbClr val="000000"/>
                        </a:solidFill>
                        <a:effectLst/>
                        <a:latin typeface="Arial" pitchFamily="-109" charset="0"/>
                        <a:ea typeface="Arial" pitchFamily="-109" charset="0"/>
                        <a:cs typeface="Arial" pitchFamily="-109"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3C515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fr-FR" sz="1800" b="1" i="0" u="none" strike="noStrike" cap="none" normalizeH="0" baseline="0" dirty="0">
                        <a:ln>
                          <a:noFill/>
                        </a:ln>
                        <a:solidFill>
                          <a:srgbClr val="000000"/>
                        </a:solidFill>
                        <a:effectLst/>
                        <a:latin typeface="Times" pitchFamily="-109"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3C515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fr-FR" sz="1800" b="1" i="0" u="none" strike="noStrike" cap="none" normalizeH="0" baseline="0" dirty="0">
                        <a:ln>
                          <a:noFill/>
                        </a:ln>
                        <a:solidFill>
                          <a:srgbClr val="000000"/>
                        </a:solidFill>
                        <a:effectLst/>
                        <a:latin typeface="Times" pitchFamily="-109"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3C5158"/>
                    </a:solidFill>
                  </a:tcPr>
                </a:tc>
              </a:tr>
              <a:tr h="371475">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fr-FR" sz="1600" b="0" i="0" u="none" strike="noStrike" cap="none" normalizeH="0" baseline="0" dirty="0" smtClean="0">
                          <a:ln>
                            <a:noFill/>
                          </a:ln>
                          <a:solidFill>
                            <a:srgbClr val="000000"/>
                          </a:solidFill>
                          <a:effectLst/>
                          <a:latin typeface="Arial" pitchFamily="-109" charset="0"/>
                          <a:ea typeface="Arial" pitchFamily="-109" charset="0"/>
                          <a:cs typeface="Arial" pitchFamily="-109" charset="0"/>
                        </a:rPr>
                        <a:t>1</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BDBD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fr-FR" sz="1600" b="0" i="0" u="none" strike="noStrike" cap="none" normalizeH="0" baseline="0" dirty="0" err="1" smtClean="0">
                          <a:ln>
                            <a:noFill/>
                          </a:ln>
                          <a:solidFill>
                            <a:srgbClr val="000000"/>
                          </a:solidFill>
                          <a:effectLst/>
                          <a:latin typeface="Arial" pitchFamily="-109" charset="0"/>
                          <a:ea typeface="Arial" pitchFamily="-109" charset="0"/>
                          <a:cs typeface="Arial" pitchFamily="-109" charset="0"/>
                        </a:rPr>
                        <a:t>intravillageois</a:t>
                      </a:r>
                      <a:endParaRPr kumimoji="0" lang="fr-FR" sz="1600" b="0" i="0" u="none" strike="noStrike" cap="none" normalizeH="0" baseline="0" dirty="0" smtClean="0">
                        <a:ln>
                          <a:noFill/>
                        </a:ln>
                        <a:solidFill>
                          <a:srgbClr val="000000"/>
                        </a:solidFill>
                        <a:effectLst/>
                        <a:latin typeface="Arial" pitchFamily="-109" charset="0"/>
                        <a:ea typeface="Arial" pitchFamily="-109" charset="0"/>
                        <a:cs typeface="Arial" pitchFamily="-109"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BDBD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fr-FR" sz="1600" b="0" i="0" u="none" strike="noStrike" cap="none" normalizeH="0" baseline="0" dirty="0" smtClean="0">
                          <a:ln>
                            <a:noFill/>
                          </a:ln>
                          <a:solidFill>
                            <a:srgbClr val="000000"/>
                          </a:solidFill>
                          <a:effectLst/>
                          <a:latin typeface="Arial" pitchFamily="-109" charset="0"/>
                          <a:ea typeface="Arial" pitchFamily="-109" charset="0"/>
                          <a:cs typeface="Arial" pitchFamily="-109" charset="0"/>
                        </a:rPr>
                        <a:t>Producteur (valeur d’échange)</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BDBD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fr-FR" sz="1600" b="0" i="0" u="none" strike="noStrike" cap="none" normalizeH="0" baseline="0" dirty="0" smtClean="0">
                          <a:ln>
                            <a:noFill/>
                          </a:ln>
                          <a:solidFill>
                            <a:srgbClr val="000000"/>
                          </a:solidFill>
                          <a:effectLst/>
                          <a:latin typeface="Arial" pitchFamily="-109" charset="0"/>
                          <a:ea typeface="Wingdings" pitchFamily="-109" charset="2"/>
                        </a:rPr>
                        <a:t>vers</a:t>
                      </a:r>
                      <a:endParaRPr kumimoji="0" lang="fr-FR" sz="1600" b="0" i="0" u="none" strike="noStrike" cap="none" normalizeH="0" baseline="0" dirty="0">
                        <a:ln>
                          <a:noFill/>
                        </a:ln>
                        <a:solidFill>
                          <a:srgbClr val="000000"/>
                        </a:solidFill>
                        <a:effectLst/>
                        <a:latin typeface="Arial" pitchFamily="-109" charset="0"/>
                        <a:ea typeface="Arial" pitchFamily="-109" charset="0"/>
                        <a:cs typeface="Arial" pitchFamily="-109"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BDBD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fr-FR" sz="1600" b="0" i="0" u="none" strike="noStrike" cap="none" normalizeH="0" baseline="0" dirty="0" smtClean="0">
                          <a:ln>
                            <a:noFill/>
                          </a:ln>
                          <a:solidFill>
                            <a:srgbClr val="000000"/>
                          </a:solidFill>
                          <a:effectLst/>
                          <a:latin typeface="Arial" pitchFamily="-109" charset="0"/>
                          <a:ea typeface="Arial" pitchFamily="-109" charset="0"/>
                          <a:cs typeface="Arial" pitchFamily="-109" charset="0"/>
                        </a:rPr>
                        <a:t>Consommateur (valeur d’usage)</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BDBD8"/>
                    </a:solidFill>
                  </a:tcPr>
                </a:tc>
              </a:tr>
              <a:tr h="371475">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fr-FR" sz="1600" b="0" i="0" u="none" strike="noStrike" cap="none" normalizeH="0" baseline="0" smtClean="0">
                          <a:ln>
                            <a:noFill/>
                          </a:ln>
                          <a:solidFill>
                            <a:srgbClr val="000000"/>
                          </a:solidFill>
                          <a:effectLst/>
                          <a:latin typeface="Arial" pitchFamily="-109" charset="0"/>
                          <a:ea typeface="Arial" pitchFamily="-109" charset="0"/>
                          <a:cs typeface="Arial" pitchFamily="-109" charset="0"/>
                        </a:rPr>
                        <a:t>2</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EEEED"/>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fr-FR" sz="1600" b="0" i="0" u="none" strike="noStrike" cap="none" normalizeH="0" baseline="0" dirty="0" smtClean="0">
                          <a:ln>
                            <a:noFill/>
                          </a:ln>
                          <a:solidFill>
                            <a:srgbClr val="000000"/>
                          </a:solidFill>
                          <a:effectLst/>
                          <a:latin typeface="Arial" pitchFamily="-109" charset="0"/>
                          <a:ea typeface="Arial" pitchFamily="-109" charset="0"/>
                          <a:cs typeface="Arial" pitchFamily="-109" charset="0"/>
                        </a:rPr>
                        <a:t>locaux</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EEEED"/>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fr-FR" sz="1600" b="0" i="0" u="none" strike="noStrike" cap="none" normalizeH="0" baseline="0" dirty="0" smtClean="0">
                          <a:ln>
                            <a:noFill/>
                          </a:ln>
                          <a:solidFill>
                            <a:srgbClr val="000000"/>
                          </a:solidFill>
                          <a:effectLst/>
                          <a:latin typeface="Arial" pitchFamily="-109" charset="0"/>
                          <a:ea typeface="Arial" pitchFamily="-109" charset="0"/>
                          <a:cs typeface="Arial" pitchFamily="-109" charset="0"/>
                        </a:rPr>
                        <a:t>Producteur (valeur d’échange)</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EEEED"/>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fr-FR" sz="1600" b="0" i="0" u="none" strike="noStrike" cap="none" normalizeH="0" baseline="0" smtClean="0">
                          <a:ln>
                            <a:noFill/>
                          </a:ln>
                          <a:solidFill>
                            <a:srgbClr val="000000"/>
                          </a:solidFill>
                          <a:effectLst/>
                          <a:latin typeface="Arial" pitchFamily="-109" charset="0"/>
                          <a:ea typeface="Arial" pitchFamily="-109" charset="0"/>
                          <a:cs typeface="Arial" pitchFamily="-109" charset="0"/>
                        </a:rPr>
                        <a:t>vers</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EEEED"/>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fr-FR" sz="1600" b="0" i="0" u="none" strike="noStrike" cap="none" normalizeH="0" baseline="0" dirty="0" smtClean="0">
                          <a:ln>
                            <a:noFill/>
                          </a:ln>
                          <a:solidFill>
                            <a:srgbClr val="000000"/>
                          </a:solidFill>
                          <a:effectLst/>
                          <a:latin typeface="Arial" pitchFamily="-109" charset="0"/>
                          <a:ea typeface="Arial" pitchFamily="-109" charset="0"/>
                          <a:cs typeface="Arial" pitchFamily="-109" charset="0"/>
                        </a:rPr>
                        <a:t>Consommateur (valeur d’usage)</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EEEED"/>
                    </a:solidFill>
                  </a:tcPr>
                </a:tc>
              </a:tr>
              <a:tr h="371475">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fr-FR" sz="1600" b="0" i="0" u="none" strike="noStrike" cap="none" normalizeH="0" baseline="0" smtClean="0">
                          <a:ln>
                            <a:noFill/>
                          </a:ln>
                          <a:solidFill>
                            <a:srgbClr val="000000"/>
                          </a:solidFill>
                          <a:effectLst/>
                          <a:latin typeface="Arial" pitchFamily="-109" charset="0"/>
                          <a:ea typeface="Arial" pitchFamily="-109" charset="0"/>
                          <a:cs typeface="Arial" pitchFamily="-109" charset="0"/>
                        </a:rPr>
                        <a:t>3</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BDBD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fr-FR" sz="1600" b="0" i="0" u="none" strike="noStrike" cap="none" normalizeH="0" baseline="0" dirty="0" smtClean="0">
                          <a:ln>
                            <a:noFill/>
                          </a:ln>
                          <a:solidFill>
                            <a:srgbClr val="000000"/>
                          </a:solidFill>
                          <a:effectLst/>
                          <a:latin typeface="Arial" pitchFamily="-109" charset="0"/>
                          <a:ea typeface="Arial" pitchFamily="-109" charset="0"/>
                          <a:cs typeface="Arial" pitchFamily="-109" charset="0"/>
                        </a:rPr>
                        <a:t>locaux</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BDBD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fr-FR" sz="1600" b="0" i="0" u="none" strike="noStrike" cap="none" normalizeH="0" baseline="0" dirty="0" smtClean="0">
                          <a:ln>
                            <a:noFill/>
                          </a:ln>
                          <a:solidFill>
                            <a:srgbClr val="000000"/>
                          </a:solidFill>
                          <a:effectLst/>
                          <a:latin typeface="Arial" pitchFamily="-109" charset="0"/>
                          <a:ea typeface="Arial" pitchFamily="-109" charset="0"/>
                          <a:cs typeface="Arial" pitchFamily="-109" charset="0"/>
                        </a:rPr>
                        <a:t>Marchand (valeur d’échange)</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BDBD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fr-FR" sz="1600" b="0" i="0" u="none" strike="noStrike" cap="none" normalizeH="0" baseline="0" smtClean="0">
                          <a:ln>
                            <a:noFill/>
                          </a:ln>
                          <a:solidFill>
                            <a:srgbClr val="000000"/>
                          </a:solidFill>
                          <a:effectLst/>
                          <a:latin typeface="Arial" pitchFamily="-109" charset="0"/>
                          <a:ea typeface="Arial" pitchFamily="-109" charset="0"/>
                          <a:cs typeface="Arial" pitchFamily="-109" charset="0"/>
                        </a:rPr>
                        <a:t>vers</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BDBD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fr-FR" sz="1600" b="0" i="0" u="none" strike="noStrike" cap="none" normalizeH="0" baseline="0" smtClean="0">
                          <a:ln>
                            <a:noFill/>
                          </a:ln>
                          <a:solidFill>
                            <a:srgbClr val="000000"/>
                          </a:solidFill>
                          <a:effectLst/>
                          <a:latin typeface="Arial" pitchFamily="-109" charset="0"/>
                          <a:ea typeface="Arial" pitchFamily="-109" charset="0"/>
                          <a:cs typeface="Arial" pitchFamily="-109" charset="0"/>
                        </a:rPr>
                        <a:t>Consommateur (valeur d’usage</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BDBD8"/>
                    </a:solidFill>
                  </a:tcPr>
                </a:tc>
              </a:tr>
              <a:tr h="371475">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fr-FR" sz="1600" b="0" i="0" u="none" strike="noStrike" cap="none" normalizeH="0" baseline="0" smtClean="0">
                          <a:ln>
                            <a:noFill/>
                          </a:ln>
                          <a:solidFill>
                            <a:srgbClr val="000000"/>
                          </a:solidFill>
                          <a:effectLst/>
                          <a:latin typeface="Arial" pitchFamily="-109" charset="0"/>
                          <a:ea typeface="Arial" pitchFamily="-109" charset="0"/>
                          <a:cs typeface="Arial" pitchFamily="-109" charset="0"/>
                        </a:rPr>
                        <a:t>4</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EEEED"/>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fr-FR" sz="1600" b="0" i="0" u="none" strike="noStrike" cap="none" normalizeH="0" baseline="0" dirty="0" smtClean="0">
                          <a:ln>
                            <a:noFill/>
                          </a:ln>
                          <a:solidFill>
                            <a:srgbClr val="000000"/>
                          </a:solidFill>
                          <a:effectLst/>
                          <a:latin typeface="Arial" pitchFamily="-109" charset="0"/>
                          <a:ea typeface="Arial" pitchFamily="-109" charset="0"/>
                          <a:cs typeface="Arial" pitchFamily="-109" charset="0"/>
                        </a:rPr>
                        <a:t>régionaux</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EEEED"/>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fr-FR" sz="1600" b="0" i="0" u="none" strike="noStrike" cap="none" normalizeH="0" baseline="0" dirty="0" smtClean="0">
                          <a:ln>
                            <a:noFill/>
                          </a:ln>
                          <a:solidFill>
                            <a:srgbClr val="000000"/>
                          </a:solidFill>
                          <a:effectLst/>
                          <a:latin typeface="Arial" pitchFamily="-109" charset="0"/>
                          <a:ea typeface="Arial" pitchFamily="-109" charset="0"/>
                          <a:cs typeface="Arial" pitchFamily="-109" charset="0"/>
                        </a:rPr>
                        <a:t>Producteur (valeur d’échange)</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EEEED"/>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fr-FR" sz="1600" b="0" i="0" u="none" strike="noStrike" cap="none" normalizeH="0" baseline="0" dirty="0" smtClean="0">
                          <a:ln>
                            <a:noFill/>
                          </a:ln>
                          <a:solidFill>
                            <a:srgbClr val="000000"/>
                          </a:solidFill>
                          <a:effectLst/>
                          <a:latin typeface="Arial" pitchFamily="-109" charset="0"/>
                          <a:ea typeface="Arial" pitchFamily="-109" charset="0"/>
                          <a:cs typeface="Arial" pitchFamily="-109" charset="0"/>
                        </a:rPr>
                        <a:t>vers</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EEEED"/>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fr-FR" sz="1600" b="0" i="0" u="none" strike="noStrike" cap="none" normalizeH="0" baseline="0" dirty="0" smtClean="0">
                          <a:ln>
                            <a:noFill/>
                          </a:ln>
                          <a:solidFill>
                            <a:srgbClr val="000000"/>
                          </a:solidFill>
                          <a:effectLst/>
                          <a:latin typeface="Arial" pitchFamily="-109" charset="0"/>
                          <a:ea typeface="Arial" pitchFamily="-109" charset="0"/>
                          <a:cs typeface="Arial" pitchFamily="-109" charset="0"/>
                        </a:rPr>
                        <a:t>Marchand (valeur d’échange)</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EEEED"/>
                    </a:solidFill>
                  </a:tcPr>
                </a:tc>
              </a:tr>
              <a:tr h="371475">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fr-FR" sz="1600" b="0" i="0" u="none" strike="noStrike" cap="none" normalizeH="0" baseline="0" smtClean="0">
                          <a:ln>
                            <a:noFill/>
                          </a:ln>
                          <a:solidFill>
                            <a:srgbClr val="000000"/>
                          </a:solidFill>
                          <a:effectLst/>
                          <a:latin typeface="Arial" pitchFamily="-109" charset="0"/>
                          <a:ea typeface="Arial" pitchFamily="-109" charset="0"/>
                          <a:cs typeface="Arial" pitchFamily="-109" charset="0"/>
                        </a:rPr>
                        <a:t>5</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BDBD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fr-FR" sz="1600" b="0" i="0" u="none" strike="noStrike" cap="none" normalizeH="0" baseline="0" dirty="0" smtClean="0">
                          <a:ln>
                            <a:noFill/>
                          </a:ln>
                          <a:solidFill>
                            <a:srgbClr val="000000"/>
                          </a:solidFill>
                          <a:effectLst/>
                          <a:latin typeface="Arial" pitchFamily="-109" charset="0"/>
                          <a:ea typeface="Arial" pitchFamily="-109" charset="0"/>
                          <a:cs typeface="Arial" pitchFamily="-109" charset="0"/>
                        </a:rPr>
                        <a:t>Régionaux/internationaux</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BDBD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fr-FR" sz="1600" b="0" i="0" u="none" strike="noStrike" cap="none" normalizeH="0" baseline="0" dirty="0" smtClean="0">
                          <a:ln>
                            <a:noFill/>
                          </a:ln>
                          <a:solidFill>
                            <a:srgbClr val="000000"/>
                          </a:solidFill>
                          <a:effectLst/>
                          <a:latin typeface="Arial" pitchFamily="-109" charset="0"/>
                          <a:ea typeface="Arial" pitchFamily="-109" charset="0"/>
                          <a:cs typeface="Arial" pitchFamily="-109" charset="0"/>
                        </a:rPr>
                        <a:t>Marchand (valeur d’échange)</a:t>
                      </a:r>
                    </a:p>
                    <a:p>
                      <a:pPr marL="0" marR="0" lvl="0" indent="0" algn="l" defTabSz="457200" rtl="0" eaLnBrk="1" fontAlgn="base" latinLnBrk="0" hangingPunct="1">
                        <a:lnSpc>
                          <a:spcPct val="100000"/>
                        </a:lnSpc>
                        <a:spcBef>
                          <a:spcPct val="0"/>
                        </a:spcBef>
                        <a:spcAft>
                          <a:spcPct val="0"/>
                        </a:spcAft>
                        <a:buClrTx/>
                        <a:buSzTx/>
                        <a:buFontTx/>
                        <a:buNone/>
                        <a:tabLst/>
                      </a:pPr>
                      <a:endParaRPr kumimoji="0" lang="fr-FR" sz="1600" b="0" i="0" u="none" strike="noStrike" cap="none" normalizeH="0" baseline="0" dirty="0" smtClean="0">
                        <a:ln>
                          <a:noFill/>
                        </a:ln>
                        <a:solidFill>
                          <a:srgbClr val="000000"/>
                        </a:solidFill>
                        <a:effectLst/>
                        <a:latin typeface="Arial" pitchFamily="-109" charset="0"/>
                        <a:ea typeface="Arial" pitchFamily="-109" charset="0"/>
                        <a:cs typeface="Arial" pitchFamily="-109"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BDBD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fr-FR" sz="1600" b="0" i="0" u="none" strike="noStrike" cap="none" normalizeH="0" baseline="0" dirty="0" smtClean="0">
                          <a:ln>
                            <a:noFill/>
                          </a:ln>
                          <a:solidFill>
                            <a:srgbClr val="000000"/>
                          </a:solidFill>
                          <a:effectLst/>
                          <a:latin typeface="Arial" pitchFamily="-109" charset="0"/>
                          <a:ea typeface="Arial" pitchFamily="-109" charset="0"/>
                          <a:cs typeface="Arial" pitchFamily="-109" charset="0"/>
                        </a:rPr>
                        <a:t>vers</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BDBD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fr-FR" sz="1600" b="0" i="0" u="none" strike="noStrike" cap="none" normalizeH="0" baseline="0" dirty="0" smtClean="0">
                          <a:ln>
                            <a:noFill/>
                          </a:ln>
                          <a:solidFill>
                            <a:srgbClr val="000000"/>
                          </a:solidFill>
                          <a:effectLst/>
                          <a:latin typeface="Arial" pitchFamily="-109" charset="0"/>
                          <a:ea typeface="Arial" pitchFamily="-109" charset="0"/>
                          <a:cs typeface="Arial" pitchFamily="-109" charset="0"/>
                        </a:rPr>
                        <a:t>Marchand (valeur d’échange)</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BDBD8"/>
                    </a:solidFill>
                  </a:tcPr>
                </a:tc>
              </a:tr>
            </a:tbl>
          </a:graphicData>
        </a:graphic>
      </p:graphicFrame>
      <p:pic>
        <p:nvPicPr>
          <p:cNvPr id="51247" name="Image 3" descr="Marché.jpg"/>
          <p:cNvPicPr>
            <a:picLocks noChangeAspect="1"/>
          </p:cNvPicPr>
          <p:nvPr/>
        </p:nvPicPr>
        <p:blipFill>
          <a:blip r:embed="rId2"/>
          <a:srcRect/>
          <a:stretch>
            <a:fillRect/>
          </a:stretch>
        </p:blipFill>
        <p:spPr bwMode="auto">
          <a:xfrm>
            <a:off x="4572000" y="3657600"/>
            <a:ext cx="4572000" cy="3049588"/>
          </a:xfrm>
          <a:prstGeom prst="rect">
            <a:avLst/>
          </a:prstGeom>
          <a:noFill/>
          <a:ln w="9525">
            <a:noFill/>
            <a:miter lim="800000"/>
            <a:headEnd/>
            <a:tailEnd/>
          </a:ln>
        </p:spPr>
      </p:pic>
      <p:pic>
        <p:nvPicPr>
          <p:cNvPr id="51248" name="Image 5" descr="Marché2.jpg"/>
          <p:cNvPicPr>
            <a:picLocks noChangeAspect="1"/>
          </p:cNvPicPr>
          <p:nvPr/>
        </p:nvPicPr>
        <p:blipFill>
          <a:blip r:embed="rId3"/>
          <a:srcRect/>
          <a:stretch>
            <a:fillRect/>
          </a:stretch>
        </p:blipFill>
        <p:spPr bwMode="auto">
          <a:xfrm>
            <a:off x="0" y="3657600"/>
            <a:ext cx="4530725" cy="3022600"/>
          </a:xfrm>
          <a:prstGeom prst="rect">
            <a:avLst/>
          </a:prstGeom>
          <a:noFill/>
          <a:ln w="9525">
            <a:noFill/>
            <a:miter lim="800000"/>
            <a:headEnd/>
            <a:tailEnd/>
          </a:ln>
        </p:spPr>
      </p:pic>
      <p:sp>
        <p:nvSpPr>
          <p:cNvPr id="7" name="Rectangle 2"/>
          <p:cNvSpPr>
            <a:spLocks noGrp="1" noChangeArrowheads="1"/>
          </p:cNvSpPr>
          <p:nvPr>
            <p:ph type="title"/>
          </p:nvPr>
        </p:nvSpPr>
        <p:spPr>
          <a:xfrm>
            <a:off x="0" y="0"/>
            <a:ext cx="9144000" cy="914400"/>
          </a:xfrm>
          <a:solidFill>
            <a:srgbClr val="7C312A"/>
          </a:solidFill>
        </p:spPr>
        <p:txBody>
          <a:bodyPr>
            <a:normAutofit/>
          </a:bodyPr>
          <a:lstStyle/>
          <a:p>
            <a:r>
              <a:rPr lang="fr-FR" sz="2000" dirty="0" smtClean="0">
                <a:solidFill>
                  <a:srgbClr val="FFFFFF"/>
                </a:solidFill>
                <a:latin typeface="Arial"/>
                <a:cs typeface="Arial"/>
              </a:rPr>
              <a:t>APPROCHE ETHNOARCHEOLOGIQUE DES MECANISMES</a:t>
            </a:r>
            <a:br>
              <a:rPr lang="fr-FR" sz="2000" dirty="0" smtClean="0">
                <a:solidFill>
                  <a:srgbClr val="FFFFFF"/>
                </a:solidFill>
                <a:latin typeface="Arial"/>
                <a:cs typeface="Arial"/>
              </a:rPr>
            </a:br>
            <a:r>
              <a:rPr lang="fr-FR" sz="2000" dirty="0" smtClean="0">
                <a:solidFill>
                  <a:srgbClr val="FFFFFF"/>
                </a:solidFill>
                <a:latin typeface="Arial"/>
                <a:cs typeface="Arial"/>
              </a:rPr>
              <a:t>3. Réseaux économiques et diffusion des bien artisanaux </a:t>
            </a:r>
            <a:endParaRPr lang="fr-FR" sz="2000" dirty="0">
              <a:solidFill>
                <a:schemeClr val="tx1"/>
              </a:solidFill>
            </a:endParaRPr>
          </a:p>
        </p:txBody>
      </p:sp>
      <p:sp>
        <p:nvSpPr>
          <p:cNvPr id="6" name="Rectangle 5"/>
          <p:cNvSpPr/>
          <p:nvPr/>
        </p:nvSpPr>
        <p:spPr>
          <a:xfrm>
            <a:off x="76200" y="1447800"/>
            <a:ext cx="8915400" cy="685800"/>
          </a:xfrm>
          <a:prstGeom prst="rect">
            <a:avLst/>
          </a:prstGeom>
          <a:noFill/>
          <a:ln w="44450" cap="flat" cmpd="sng" algn="ctr">
            <a:solidFill>
              <a:srgbClr val="FF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a:xfrm>
            <a:off x="0" y="0"/>
            <a:ext cx="9144000" cy="762000"/>
          </a:xfrm>
          <a:noFill/>
        </p:spPr>
        <p:txBody>
          <a:bodyPr>
            <a:normAutofit/>
          </a:bodyPr>
          <a:lstStyle/>
          <a:p>
            <a:r>
              <a:rPr lang="fr-FR" sz="1800" dirty="0" smtClean="0">
                <a:solidFill>
                  <a:srgbClr val="000000"/>
                </a:solidFill>
                <a:latin typeface="Arial"/>
                <a:cs typeface="Arial"/>
              </a:rPr>
              <a:t>Un réseau étendu à l’ensemble de la zone </a:t>
            </a:r>
            <a:r>
              <a:rPr lang="fr-FR" sz="1800" dirty="0" err="1" smtClean="0">
                <a:solidFill>
                  <a:srgbClr val="000000"/>
                </a:solidFill>
                <a:latin typeface="Arial"/>
                <a:cs typeface="Arial"/>
              </a:rPr>
              <a:t>saharo-sahélienne</a:t>
            </a:r>
            <a:endParaRPr lang="fr-FR" sz="1800" dirty="0">
              <a:solidFill>
                <a:srgbClr val="000000"/>
              </a:solidFill>
            </a:endParaRPr>
          </a:p>
        </p:txBody>
      </p:sp>
      <p:pic>
        <p:nvPicPr>
          <p:cNvPr id="38916" name="Picture 4"/>
          <p:cNvPicPr>
            <a:picLocks noChangeAspect="1" noChangeArrowheads="1"/>
          </p:cNvPicPr>
          <p:nvPr/>
        </p:nvPicPr>
        <p:blipFill>
          <a:blip r:embed="rId3"/>
          <a:srcRect/>
          <a:stretch>
            <a:fillRect/>
          </a:stretch>
        </p:blipFill>
        <p:spPr bwMode="auto">
          <a:xfrm>
            <a:off x="304800" y="935038"/>
            <a:ext cx="8305800" cy="5922962"/>
          </a:xfrm>
          <a:prstGeom prst="rect">
            <a:avLst/>
          </a:prstGeom>
          <a:noFill/>
          <a:ln w="9525">
            <a:noFill/>
            <a:miter lim="800000"/>
            <a:headEnd/>
            <a:tailEnd/>
          </a:ln>
        </p:spPr>
      </p:pic>
      <p:sp>
        <p:nvSpPr>
          <p:cNvPr id="38917" name="Rectangle 5"/>
          <p:cNvSpPr>
            <a:spLocks noChangeArrowheads="1"/>
          </p:cNvSpPr>
          <p:nvPr/>
        </p:nvSpPr>
        <p:spPr bwMode="auto">
          <a:xfrm>
            <a:off x="4343400" y="3505200"/>
            <a:ext cx="457200" cy="381000"/>
          </a:xfrm>
          <a:prstGeom prst="rect">
            <a:avLst/>
          </a:prstGeom>
          <a:solidFill>
            <a:srgbClr val="FF0000">
              <a:alpha val="35001"/>
            </a:srgbClr>
          </a:solidFill>
          <a:ln w="34925">
            <a:noFill/>
            <a:miter lim="800000"/>
            <a:headEnd/>
            <a:tailEnd/>
          </a:ln>
        </p:spPr>
        <p:txBody>
          <a:bodyPr>
            <a:prstTxWarp prst="textNoShape">
              <a:avLst/>
            </a:prstTxWarp>
          </a:bodyPr>
          <a:lstStyle/>
          <a:p>
            <a:endParaRPr lang="fr-FR"/>
          </a:p>
        </p:txBody>
      </p:sp>
      <p:sp>
        <p:nvSpPr>
          <p:cNvPr id="38918" name="Oval 6"/>
          <p:cNvSpPr>
            <a:spLocks noChangeAspect="1" noChangeArrowheads="1"/>
          </p:cNvSpPr>
          <p:nvPr/>
        </p:nvSpPr>
        <p:spPr bwMode="auto">
          <a:xfrm>
            <a:off x="6629400" y="4953000"/>
            <a:ext cx="457200" cy="457200"/>
          </a:xfrm>
          <a:prstGeom prst="ellipse">
            <a:avLst/>
          </a:prstGeom>
          <a:solidFill>
            <a:srgbClr val="FF0000">
              <a:alpha val="35001"/>
            </a:srgbClr>
          </a:solidFill>
          <a:ln w="34925">
            <a:noFill/>
            <a:round/>
            <a:headEnd/>
            <a:tailEnd/>
          </a:ln>
        </p:spPr>
        <p:txBody>
          <a:bodyPr>
            <a:prstTxWarp prst="textNoShape">
              <a:avLst/>
            </a:prstTxWarp>
          </a:bodyPr>
          <a:lstStyle/>
          <a:p>
            <a:endParaRPr lang="fr-FR"/>
          </a:p>
        </p:txBody>
      </p:sp>
      <p:sp>
        <p:nvSpPr>
          <p:cNvPr id="38919" name="Oval 7"/>
          <p:cNvSpPr>
            <a:spLocks noChangeAspect="1" noChangeArrowheads="1"/>
          </p:cNvSpPr>
          <p:nvPr/>
        </p:nvSpPr>
        <p:spPr bwMode="auto">
          <a:xfrm>
            <a:off x="4876800" y="4191000"/>
            <a:ext cx="1828800" cy="1828800"/>
          </a:xfrm>
          <a:prstGeom prst="ellipse">
            <a:avLst/>
          </a:prstGeom>
          <a:solidFill>
            <a:srgbClr val="FF0000">
              <a:alpha val="35001"/>
            </a:srgbClr>
          </a:solidFill>
          <a:ln w="34925">
            <a:noFill/>
            <a:round/>
            <a:headEnd/>
            <a:tailEnd/>
          </a:ln>
        </p:spPr>
        <p:txBody>
          <a:bodyPr>
            <a:prstTxWarp prst="textNoShape">
              <a:avLst/>
            </a:prstTxWarp>
          </a:bodyPr>
          <a:lstStyle/>
          <a:p>
            <a:endParaRPr lang="fr-FR"/>
          </a:p>
        </p:txBody>
      </p:sp>
      <p:sp>
        <p:nvSpPr>
          <p:cNvPr id="38920" name="Oval 8"/>
          <p:cNvSpPr>
            <a:spLocks noChangeAspect="1" noChangeArrowheads="1"/>
          </p:cNvSpPr>
          <p:nvPr/>
        </p:nvSpPr>
        <p:spPr bwMode="auto">
          <a:xfrm>
            <a:off x="2438400" y="4191000"/>
            <a:ext cx="1828800" cy="1828800"/>
          </a:xfrm>
          <a:prstGeom prst="ellipse">
            <a:avLst/>
          </a:prstGeom>
          <a:solidFill>
            <a:srgbClr val="FF0000">
              <a:alpha val="35001"/>
            </a:srgbClr>
          </a:solidFill>
          <a:ln w="34925">
            <a:noFill/>
            <a:round/>
            <a:headEnd/>
            <a:tailEnd/>
          </a:ln>
        </p:spPr>
        <p:txBody>
          <a:bodyPr>
            <a:prstTxWarp prst="textNoShape">
              <a:avLst/>
            </a:prstTxWarp>
          </a:bodyPr>
          <a:lstStyle/>
          <a:p>
            <a:endParaRPr lang="fr-FR"/>
          </a:p>
        </p:txBody>
      </p:sp>
      <p:sp>
        <p:nvSpPr>
          <p:cNvPr id="38924" name="Text Box 12"/>
          <p:cNvSpPr txBox="1">
            <a:spLocks noChangeArrowheads="1"/>
          </p:cNvSpPr>
          <p:nvPr/>
        </p:nvSpPr>
        <p:spPr bwMode="auto">
          <a:xfrm>
            <a:off x="7239000" y="5562600"/>
            <a:ext cx="1905000" cy="369332"/>
          </a:xfrm>
          <a:prstGeom prst="rect">
            <a:avLst/>
          </a:prstGeom>
          <a:solidFill>
            <a:srgbClr val="A5907A"/>
          </a:solidFill>
          <a:ln w="9525">
            <a:noFill/>
            <a:miter lim="800000"/>
            <a:headEnd/>
            <a:tailEnd/>
          </a:ln>
        </p:spPr>
        <p:txBody>
          <a:bodyPr>
            <a:prstTxWarp prst="textNoShape">
              <a:avLst/>
            </a:prstTxWarp>
            <a:spAutoFit/>
          </a:bodyPr>
          <a:lstStyle/>
          <a:p>
            <a:pPr algn="r"/>
            <a:r>
              <a:rPr lang="fr-FR" dirty="0">
                <a:solidFill>
                  <a:srgbClr val="000000"/>
                </a:solidFill>
              </a:rPr>
              <a:t>Sahel</a:t>
            </a:r>
          </a:p>
        </p:txBody>
      </p:sp>
      <p:sp>
        <p:nvSpPr>
          <p:cNvPr id="38921" name="Rectangle 9"/>
          <p:cNvSpPr>
            <a:spLocks noChangeArrowheads="1"/>
          </p:cNvSpPr>
          <p:nvPr/>
        </p:nvSpPr>
        <p:spPr bwMode="auto">
          <a:xfrm>
            <a:off x="304800" y="914400"/>
            <a:ext cx="8305800" cy="1066800"/>
          </a:xfrm>
          <a:prstGeom prst="rect">
            <a:avLst/>
          </a:prstGeom>
          <a:gradFill flip="none" rotWithShape="1">
            <a:gsLst>
              <a:gs pos="0">
                <a:schemeClr val="accent4">
                  <a:tint val="100000"/>
                  <a:shade val="100000"/>
                  <a:satMod val="130000"/>
                  <a:alpha val="46000"/>
                </a:schemeClr>
              </a:gs>
              <a:gs pos="100000">
                <a:schemeClr val="accent4">
                  <a:tint val="50000"/>
                  <a:shade val="100000"/>
                  <a:satMod val="350000"/>
                  <a:alpha val="46000"/>
                </a:schemeClr>
              </a:gs>
            </a:gsLst>
            <a:lin ang="16200000" scaled="0"/>
            <a:tileRect/>
          </a:gradFill>
          <a:ln>
            <a:headEnd/>
            <a:tailEnd/>
          </a:ln>
        </p:spPr>
        <p:style>
          <a:lnRef idx="1">
            <a:schemeClr val="accent4"/>
          </a:lnRef>
          <a:fillRef idx="3">
            <a:schemeClr val="accent4"/>
          </a:fillRef>
          <a:effectRef idx="2">
            <a:schemeClr val="accent4"/>
          </a:effectRef>
          <a:fontRef idx="minor">
            <a:schemeClr val="lt1"/>
          </a:fontRef>
        </p:style>
        <p:txBody>
          <a:bodyPr>
            <a:prstTxWarp prst="textNoShape">
              <a:avLst/>
            </a:prstTxWarp>
          </a:bodyPr>
          <a:lstStyle/>
          <a:p>
            <a:endParaRPr lang="fr-FR"/>
          </a:p>
        </p:txBody>
      </p:sp>
      <p:sp>
        <p:nvSpPr>
          <p:cNvPr id="38923" name="Text Box 11"/>
          <p:cNvSpPr txBox="1">
            <a:spLocks noChangeArrowheads="1"/>
          </p:cNvSpPr>
          <p:nvPr/>
        </p:nvSpPr>
        <p:spPr bwMode="auto">
          <a:xfrm>
            <a:off x="7162800" y="1219200"/>
            <a:ext cx="1981200" cy="369332"/>
          </a:xfrm>
          <a:prstGeom prst="rect">
            <a:avLst/>
          </a:prstGeom>
          <a:solidFill>
            <a:srgbClr val="A5907A"/>
          </a:solidFill>
          <a:ln w="9525">
            <a:noFill/>
            <a:miter lim="800000"/>
            <a:headEnd/>
            <a:tailEnd/>
          </a:ln>
        </p:spPr>
        <p:txBody>
          <a:bodyPr>
            <a:prstTxWarp prst="textNoShape">
              <a:avLst/>
            </a:prstTxWarp>
            <a:spAutoFit/>
          </a:bodyPr>
          <a:lstStyle/>
          <a:p>
            <a:pPr algn="r"/>
            <a:r>
              <a:rPr lang="fr-FR" dirty="0"/>
              <a:t>Sahara</a:t>
            </a:r>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3970" name="Rectangle 2"/>
          <p:cNvSpPr>
            <a:spLocks noGrp="1" noChangeArrowheads="1"/>
          </p:cNvSpPr>
          <p:nvPr>
            <p:ph type="title"/>
          </p:nvPr>
        </p:nvSpPr>
        <p:spPr>
          <a:xfrm>
            <a:off x="5105400" y="0"/>
            <a:ext cx="4038600" cy="1143000"/>
          </a:xfrm>
          <a:solidFill>
            <a:srgbClr val="A5907A"/>
          </a:solidFill>
        </p:spPr>
        <p:txBody>
          <a:bodyPr>
            <a:normAutofit fontScale="90000"/>
          </a:bodyPr>
          <a:lstStyle/>
          <a:p>
            <a:r>
              <a:rPr lang="fr-FR" sz="2000" dirty="0" smtClean="0">
                <a:solidFill>
                  <a:srgbClr val="000000"/>
                </a:solidFill>
                <a:cs typeface="Arial"/>
              </a:rPr>
              <a:t>Marchés locaux :</a:t>
            </a:r>
            <a:br>
              <a:rPr lang="fr-FR" sz="2000" dirty="0" smtClean="0">
                <a:solidFill>
                  <a:srgbClr val="000000"/>
                </a:solidFill>
                <a:cs typeface="Arial"/>
              </a:rPr>
            </a:br>
            <a:r>
              <a:rPr lang="fr-FR" sz="2000" dirty="0" smtClean="0">
                <a:solidFill>
                  <a:srgbClr val="000000"/>
                </a:solidFill>
                <a:cs typeface="Arial"/>
              </a:rPr>
              <a:t>Echanges </a:t>
            </a:r>
            <a:r>
              <a:rPr lang="fr-FR" sz="2000" dirty="0" smtClean="0">
                <a:solidFill>
                  <a:srgbClr val="000000"/>
                </a:solidFill>
                <a:latin typeface="Arial"/>
                <a:cs typeface="Arial"/>
              </a:rPr>
              <a:t>mercantiles de producteurs à consommateurs</a:t>
            </a:r>
            <a:br>
              <a:rPr lang="fr-FR" sz="2000" dirty="0" smtClean="0">
                <a:solidFill>
                  <a:srgbClr val="000000"/>
                </a:solidFill>
                <a:latin typeface="Arial"/>
                <a:cs typeface="Arial"/>
              </a:rPr>
            </a:br>
            <a:endParaRPr lang="fr-FR" sz="2000" dirty="0">
              <a:solidFill>
                <a:schemeClr val="tx1"/>
              </a:solidFill>
              <a:latin typeface="Arial"/>
              <a:cs typeface="Arial"/>
              <a:sym typeface="Symbol" pitchFamily="-65" charset="2"/>
            </a:endParaRPr>
          </a:p>
        </p:txBody>
      </p:sp>
      <p:sp>
        <p:nvSpPr>
          <p:cNvPr id="83971" name="Rectangle 3"/>
          <p:cNvSpPr>
            <a:spLocks noGrp="1" noChangeArrowheads="1"/>
          </p:cNvSpPr>
          <p:nvPr>
            <p:ph type="body" sz="half" idx="3"/>
          </p:nvPr>
        </p:nvSpPr>
        <p:spPr>
          <a:xfrm>
            <a:off x="5334000" y="1905000"/>
            <a:ext cx="3810000" cy="4114800"/>
          </a:xfrm>
        </p:spPr>
        <p:txBody>
          <a:bodyPr/>
          <a:lstStyle/>
          <a:p>
            <a:r>
              <a:rPr lang="fr-FR" sz="1800" dirty="0">
                <a:latin typeface="Arial"/>
                <a:cs typeface="Arial"/>
              </a:rPr>
              <a:t>Ventes des produits locaux</a:t>
            </a:r>
          </a:p>
          <a:p>
            <a:endParaRPr lang="fr-FR" sz="2400" dirty="0"/>
          </a:p>
          <a:p>
            <a:endParaRPr lang="fr-FR" sz="2400" dirty="0"/>
          </a:p>
          <a:p>
            <a:endParaRPr lang="fr-FR" sz="2400" dirty="0"/>
          </a:p>
          <a:p>
            <a:r>
              <a:rPr lang="fr-FR" sz="1800" dirty="0">
                <a:latin typeface="Arial"/>
                <a:cs typeface="Arial"/>
              </a:rPr>
              <a:t>Vente des produits de l’artisanat spécialisé</a:t>
            </a:r>
          </a:p>
        </p:txBody>
      </p:sp>
      <p:pic>
        <p:nvPicPr>
          <p:cNvPr id="83972" name="Picture 4"/>
          <p:cNvPicPr>
            <a:picLocks noGrp="1" noChangeAspect="1" noChangeArrowheads="1"/>
          </p:cNvPicPr>
          <p:nvPr>
            <p:ph sz="quarter" idx="1"/>
          </p:nvPr>
        </p:nvPicPr>
        <p:blipFill>
          <a:blip r:embed="rId3"/>
          <a:srcRect/>
          <a:stretch>
            <a:fillRect/>
          </a:stretch>
        </p:blipFill>
        <p:spPr>
          <a:xfrm>
            <a:off x="0" y="0"/>
            <a:ext cx="5105400" cy="3405188"/>
          </a:xfrm>
        </p:spPr>
      </p:pic>
      <p:pic>
        <p:nvPicPr>
          <p:cNvPr id="83973" name="Picture 5"/>
          <p:cNvPicPr>
            <a:picLocks noGrp="1" noChangeAspect="1" noChangeArrowheads="1"/>
          </p:cNvPicPr>
          <p:nvPr>
            <p:ph sz="quarter" idx="2"/>
          </p:nvPr>
        </p:nvPicPr>
        <p:blipFill>
          <a:blip r:embed="rId4"/>
          <a:srcRect/>
          <a:stretch>
            <a:fillRect/>
          </a:stretch>
        </p:blipFill>
        <p:spPr>
          <a:xfrm>
            <a:off x="0" y="3402013"/>
            <a:ext cx="5181600" cy="3455987"/>
          </a:xfrm>
        </p:spPr>
      </p:pic>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38594" name="Rectangle 2"/>
          <p:cNvSpPr>
            <a:spLocks noGrp="1" noChangeArrowheads="1"/>
          </p:cNvSpPr>
          <p:nvPr>
            <p:ph type="title"/>
          </p:nvPr>
        </p:nvSpPr>
        <p:spPr>
          <a:xfrm>
            <a:off x="0" y="0"/>
            <a:ext cx="9144000" cy="685800"/>
          </a:xfrm>
          <a:solidFill>
            <a:srgbClr val="A5907A"/>
          </a:solidFill>
        </p:spPr>
        <p:txBody>
          <a:bodyPr>
            <a:normAutofit/>
          </a:bodyPr>
          <a:lstStyle/>
          <a:p>
            <a:pPr algn="l"/>
            <a:r>
              <a:rPr lang="fr-FR" sz="2000" dirty="0">
                <a:solidFill>
                  <a:srgbClr val="000000"/>
                </a:solidFill>
                <a:latin typeface="Arial"/>
                <a:cs typeface="Arial"/>
              </a:rPr>
              <a:t>Courbes B : acquisition des céramiques</a:t>
            </a:r>
            <a:endParaRPr lang="fr-FR" sz="2000" dirty="0">
              <a:latin typeface="Arial"/>
              <a:cs typeface="Arial"/>
            </a:endParaRPr>
          </a:p>
        </p:txBody>
      </p:sp>
      <p:sp>
        <p:nvSpPr>
          <p:cNvPr id="238595" name="Rectangle 3"/>
          <p:cNvSpPr>
            <a:spLocks noGrp="1" noChangeArrowheads="1"/>
          </p:cNvSpPr>
          <p:nvPr>
            <p:ph type="body" sz="half" idx="3"/>
          </p:nvPr>
        </p:nvSpPr>
        <p:spPr>
          <a:xfrm>
            <a:off x="0" y="4191000"/>
            <a:ext cx="5187552" cy="2667000"/>
          </a:xfrm>
          <a:solidFill>
            <a:srgbClr val="A5907A"/>
          </a:solidFill>
        </p:spPr>
        <p:txBody>
          <a:bodyPr>
            <a:normAutofit/>
          </a:bodyPr>
          <a:lstStyle/>
          <a:p>
            <a:pPr>
              <a:lnSpc>
                <a:spcPct val="90000"/>
              </a:lnSpc>
              <a:buFontTx/>
              <a:buNone/>
            </a:pPr>
            <a:endParaRPr lang="fr-FR" sz="1800" dirty="0" smtClean="0">
              <a:latin typeface="Arial"/>
              <a:cs typeface="Arial"/>
            </a:endParaRPr>
          </a:p>
          <a:p>
            <a:pPr>
              <a:lnSpc>
                <a:spcPct val="90000"/>
              </a:lnSpc>
              <a:buFontTx/>
              <a:buNone/>
            </a:pPr>
            <a:r>
              <a:rPr lang="fr-FR" sz="1400" dirty="0" smtClean="0">
                <a:latin typeface="Arial"/>
                <a:cs typeface="Arial"/>
              </a:rPr>
              <a:t>A </a:t>
            </a:r>
            <a:r>
              <a:rPr lang="fr-FR" sz="1400" dirty="0">
                <a:latin typeface="Arial"/>
                <a:cs typeface="Arial"/>
              </a:rPr>
              <a:t>gauche</a:t>
            </a:r>
            <a:r>
              <a:rPr lang="fr-FR" sz="1400" dirty="0">
                <a:solidFill>
                  <a:srgbClr val="000000"/>
                </a:solidFill>
                <a:latin typeface="Arial"/>
                <a:cs typeface="Arial"/>
              </a:rPr>
              <a:t> : Courbe B1 : mécanisme  </a:t>
            </a:r>
          </a:p>
          <a:p>
            <a:pPr>
              <a:lnSpc>
                <a:spcPct val="90000"/>
              </a:lnSpc>
              <a:buFontTx/>
              <a:buNone/>
            </a:pPr>
            <a:r>
              <a:rPr lang="fr-FR" sz="1400" dirty="0">
                <a:solidFill>
                  <a:srgbClr val="000000"/>
                </a:solidFill>
                <a:latin typeface="Arial"/>
                <a:cs typeface="Arial"/>
              </a:rPr>
              <a:t>L’origine des poteries extérieures au village n’excède pas 41,00 km dans 85% des </a:t>
            </a:r>
            <a:r>
              <a:rPr lang="fr-FR" sz="1400" dirty="0" smtClean="0">
                <a:solidFill>
                  <a:srgbClr val="000000"/>
                </a:solidFill>
                <a:latin typeface="Arial"/>
                <a:cs typeface="Arial"/>
              </a:rPr>
              <a:t>cas</a:t>
            </a:r>
          </a:p>
          <a:p>
            <a:pPr>
              <a:lnSpc>
                <a:spcPct val="90000"/>
              </a:lnSpc>
              <a:buFontTx/>
              <a:buNone/>
            </a:pPr>
            <a:r>
              <a:rPr lang="fr-FR" sz="1400" dirty="0" smtClean="0">
                <a:solidFill>
                  <a:srgbClr val="000000"/>
                </a:solidFill>
                <a:latin typeface="Arial"/>
                <a:cs typeface="Arial"/>
              </a:rPr>
              <a:t> </a:t>
            </a:r>
            <a:endParaRPr lang="fr-FR" sz="1400" dirty="0">
              <a:solidFill>
                <a:srgbClr val="000000"/>
              </a:solidFill>
              <a:latin typeface="Arial"/>
              <a:cs typeface="Arial"/>
            </a:endParaRPr>
          </a:p>
          <a:p>
            <a:pPr>
              <a:lnSpc>
                <a:spcPct val="90000"/>
              </a:lnSpc>
              <a:buFontTx/>
              <a:buNone/>
            </a:pPr>
            <a:r>
              <a:rPr lang="fr-FR" sz="1400" dirty="0">
                <a:latin typeface="Arial"/>
                <a:cs typeface="Arial"/>
              </a:rPr>
              <a:t>A droite</a:t>
            </a:r>
            <a:r>
              <a:rPr lang="fr-FR" sz="1400" dirty="0">
                <a:solidFill>
                  <a:srgbClr val="000000"/>
                </a:solidFill>
                <a:latin typeface="Arial"/>
                <a:cs typeface="Arial"/>
              </a:rPr>
              <a:t> : Courbe B2 : régularité</a:t>
            </a:r>
          </a:p>
          <a:p>
            <a:pPr>
              <a:lnSpc>
                <a:spcPct val="90000"/>
              </a:lnSpc>
              <a:buFontTx/>
              <a:buNone/>
            </a:pPr>
            <a:r>
              <a:rPr lang="fr-FR" sz="1400" dirty="0">
                <a:solidFill>
                  <a:srgbClr val="000000"/>
                </a:solidFill>
                <a:latin typeface="Arial"/>
                <a:cs typeface="Arial"/>
              </a:rPr>
              <a:t>Toutes céramiques confondues, avec 68,3% de céramiques acquises dans le village m</a:t>
            </a:r>
            <a:r>
              <a:rPr lang="fr-FR" altLang="ja-JP" sz="1400" dirty="0">
                <a:solidFill>
                  <a:srgbClr val="000000"/>
                </a:solidFill>
                <a:latin typeface="Arial"/>
                <a:cs typeface="Arial"/>
              </a:rPr>
              <a:t>ême</a:t>
            </a:r>
            <a:r>
              <a:rPr lang="fr-FR" sz="1400" dirty="0">
                <a:solidFill>
                  <a:srgbClr val="000000"/>
                </a:solidFill>
                <a:latin typeface="Arial"/>
                <a:cs typeface="Arial"/>
              </a:rPr>
              <a:t>, l’origine des céramiques n’excède pas 17,41 km dans 85% des cas</a:t>
            </a:r>
          </a:p>
        </p:txBody>
      </p:sp>
      <p:pic>
        <p:nvPicPr>
          <p:cNvPr id="238596" name="Picture 4" descr="Courbe B1"/>
          <p:cNvPicPr>
            <a:picLocks noGrp="1" noChangeAspect="1" noChangeArrowheads="1"/>
          </p:cNvPicPr>
          <p:nvPr>
            <p:ph sz="quarter" idx="1"/>
          </p:nvPr>
        </p:nvPicPr>
        <p:blipFill>
          <a:blip r:embed="rId3"/>
          <a:srcRect/>
          <a:stretch>
            <a:fillRect/>
          </a:stretch>
        </p:blipFill>
        <p:spPr>
          <a:xfrm>
            <a:off x="0" y="838200"/>
            <a:ext cx="4495800" cy="3209925"/>
          </a:xfrm>
        </p:spPr>
      </p:pic>
      <p:pic>
        <p:nvPicPr>
          <p:cNvPr id="238597" name="Picture 5" descr="Courbe B2"/>
          <p:cNvPicPr>
            <a:picLocks noGrp="1" noChangeAspect="1" noChangeArrowheads="1"/>
          </p:cNvPicPr>
          <p:nvPr>
            <p:ph sz="quarter" idx="2"/>
          </p:nvPr>
        </p:nvPicPr>
        <p:blipFill>
          <a:blip r:embed="rId4"/>
          <a:srcRect/>
          <a:stretch>
            <a:fillRect/>
          </a:stretch>
        </p:blipFill>
        <p:spPr>
          <a:xfrm>
            <a:off x="4648200" y="838200"/>
            <a:ext cx="4495800" cy="3209925"/>
          </a:xfrm>
        </p:spPr>
      </p:pic>
      <p:pic>
        <p:nvPicPr>
          <p:cNvPr id="6" name="Picture 9"/>
          <p:cNvPicPr>
            <a:picLocks noChangeAspect="1" noChangeArrowheads="1"/>
          </p:cNvPicPr>
          <p:nvPr/>
        </p:nvPicPr>
        <p:blipFill>
          <a:blip r:embed="rId5"/>
          <a:srcRect/>
          <a:stretch>
            <a:fillRect/>
          </a:stretch>
        </p:blipFill>
        <p:spPr bwMode="auto">
          <a:xfrm>
            <a:off x="5187552" y="4191000"/>
            <a:ext cx="3956448" cy="267335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40642" name="Rectangle 2"/>
          <p:cNvSpPr>
            <a:spLocks noGrp="1" noChangeArrowheads="1"/>
          </p:cNvSpPr>
          <p:nvPr>
            <p:ph type="title"/>
          </p:nvPr>
        </p:nvSpPr>
        <p:spPr>
          <a:xfrm>
            <a:off x="0" y="0"/>
            <a:ext cx="9144000" cy="914400"/>
          </a:xfrm>
          <a:solidFill>
            <a:srgbClr val="A5907A"/>
          </a:solidFill>
        </p:spPr>
        <p:txBody>
          <a:bodyPr>
            <a:normAutofit/>
          </a:bodyPr>
          <a:lstStyle/>
          <a:p>
            <a:pPr algn="l"/>
            <a:r>
              <a:rPr lang="fr-FR" sz="2000" dirty="0">
                <a:solidFill>
                  <a:srgbClr val="000000"/>
                </a:solidFill>
                <a:latin typeface="Arial"/>
                <a:cs typeface="Arial"/>
              </a:rPr>
              <a:t>Courbes C :</a:t>
            </a:r>
            <a:r>
              <a:rPr lang="fr-FR" sz="2000" dirty="0" smtClean="0">
                <a:solidFill>
                  <a:srgbClr val="000000"/>
                </a:solidFill>
                <a:latin typeface="Arial"/>
                <a:cs typeface="Arial"/>
              </a:rPr>
              <a:t> déplacements </a:t>
            </a:r>
            <a:r>
              <a:rPr lang="fr-FR" sz="2000" dirty="0">
                <a:solidFill>
                  <a:srgbClr val="000000"/>
                </a:solidFill>
                <a:latin typeface="Arial"/>
                <a:cs typeface="Arial"/>
              </a:rPr>
              <a:t>des potières sur les marchés</a:t>
            </a:r>
          </a:p>
        </p:txBody>
      </p:sp>
      <p:sp>
        <p:nvSpPr>
          <p:cNvPr id="240643" name="Rectangle 3"/>
          <p:cNvSpPr>
            <a:spLocks noGrp="1" noChangeArrowheads="1"/>
          </p:cNvSpPr>
          <p:nvPr>
            <p:ph type="body" sz="half" idx="3"/>
          </p:nvPr>
        </p:nvSpPr>
        <p:spPr>
          <a:xfrm>
            <a:off x="0" y="4343400"/>
            <a:ext cx="5334000" cy="2514600"/>
          </a:xfrm>
          <a:solidFill>
            <a:srgbClr val="A5907A"/>
          </a:solidFill>
        </p:spPr>
        <p:txBody>
          <a:bodyPr>
            <a:normAutofit/>
          </a:bodyPr>
          <a:lstStyle/>
          <a:p>
            <a:pPr>
              <a:lnSpc>
                <a:spcPct val="90000"/>
              </a:lnSpc>
              <a:buFontTx/>
              <a:buNone/>
            </a:pPr>
            <a:endParaRPr lang="fr-FR" sz="1400" dirty="0" smtClean="0">
              <a:solidFill>
                <a:srgbClr val="000000"/>
              </a:solidFill>
              <a:latin typeface="Arial"/>
              <a:cs typeface="Arial"/>
            </a:endParaRPr>
          </a:p>
          <a:p>
            <a:pPr>
              <a:lnSpc>
                <a:spcPct val="90000"/>
              </a:lnSpc>
              <a:buFontTx/>
              <a:buNone/>
            </a:pPr>
            <a:r>
              <a:rPr lang="fr-FR" sz="1400" dirty="0" smtClean="0">
                <a:solidFill>
                  <a:srgbClr val="000000"/>
                </a:solidFill>
                <a:latin typeface="Arial"/>
                <a:cs typeface="Arial"/>
              </a:rPr>
              <a:t>A </a:t>
            </a:r>
            <a:r>
              <a:rPr lang="fr-FR" sz="1400" dirty="0">
                <a:solidFill>
                  <a:srgbClr val="000000"/>
                </a:solidFill>
                <a:latin typeface="Arial"/>
                <a:cs typeface="Arial"/>
              </a:rPr>
              <a:t>gauche : Courbe C1 : mécanisme</a:t>
            </a:r>
          </a:p>
          <a:p>
            <a:pPr>
              <a:lnSpc>
                <a:spcPct val="90000"/>
              </a:lnSpc>
              <a:buFontTx/>
              <a:buNone/>
            </a:pPr>
            <a:r>
              <a:rPr lang="fr-FR" sz="1400" dirty="0">
                <a:solidFill>
                  <a:srgbClr val="000000"/>
                </a:solidFill>
                <a:latin typeface="Arial"/>
                <a:cs typeface="Arial"/>
              </a:rPr>
              <a:t>Les déplacements des potières sur des marchés extérieurs n’excèdent pas 42,35 km dans 85% des cas</a:t>
            </a:r>
            <a:r>
              <a:rPr lang="fr-FR" sz="1400" dirty="0" smtClean="0">
                <a:solidFill>
                  <a:srgbClr val="000000"/>
                </a:solidFill>
                <a:latin typeface="Arial"/>
                <a:cs typeface="Arial"/>
              </a:rPr>
              <a:t> </a:t>
            </a:r>
          </a:p>
          <a:p>
            <a:pPr>
              <a:lnSpc>
                <a:spcPct val="90000"/>
              </a:lnSpc>
              <a:buFontTx/>
              <a:buNone/>
            </a:pPr>
            <a:endParaRPr lang="fr-FR" sz="1400" dirty="0" smtClean="0">
              <a:solidFill>
                <a:srgbClr val="000000"/>
              </a:solidFill>
              <a:latin typeface="Arial"/>
              <a:cs typeface="Arial"/>
            </a:endParaRPr>
          </a:p>
          <a:p>
            <a:pPr>
              <a:lnSpc>
                <a:spcPct val="90000"/>
              </a:lnSpc>
              <a:buFontTx/>
              <a:buNone/>
            </a:pPr>
            <a:r>
              <a:rPr lang="fr-FR" sz="1400" dirty="0">
                <a:solidFill>
                  <a:srgbClr val="000000"/>
                </a:solidFill>
                <a:latin typeface="Arial"/>
                <a:cs typeface="Arial"/>
              </a:rPr>
              <a:t>A droite : Courbe C2 : régularité</a:t>
            </a:r>
          </a:p>
          <a:p>
            <a:pPr>
              <a:lnSpc>
                <a:spcPct val="90000"/>
              </a:lnSpc>
              <a:buFontTx/>
              <a:buNone/>
            </a:pPr>
            <a:r>
              <a:rPr lang="fr-FR" sz="1400" dirty="0">
                <a:solidFill>
                  <a:srgbClr val="000000"/>
                </a:solidFill>
                <a:latin typeface="Arial"/>
                <a:cs typeface="Arial"/>
              </a:rPr>
              <a:t>Compte tenu de 24,2% de ventes dans le village m</a:t>
            </a:r>
            <a:r>
              <a:rPr lang="fr-FR" altLang="ja-JP" sz="1400" dirty="0">
                <a:solidFill>
                  <a:srgbClr val="000000"/>
                </a:solidFill>
                <a:latin typeface="Arial"/>
                <a:cs typeface="Arial"/>
              </a:rPr>
              <a:t>ême, les</a:t>
            </a:r>
            <a:r>
              <a:rPr lang="fr-FR" sz="1400" dirty="0">
                <a:solidFill>
                  <a:srgbClr val="000000"/>
                </a:solidFill>
                <a:latin typeface="Arial"/>
                <a:cs typeface="Arial"/>
              </a:rPr>
              <a:t> déplacements des potières sur des marchés extérieurs n’excèdent pas 36,00 km dans 85% des cas</a:t>
            </a:r>
            <a:endParaRPr lang="fr-FR" sz="1400" dirty="0">
              <a:latin typeface="Arial"/>
              <a:cs typeface="Arial"/>
            </a:endParaRPr>
          </a:p>
        </p:txBody>
      </p:sp>
      <p:pic>
        <p:nvPicPr>
          <p:cNvPr id="240644" name="Picture 4" descr="Courbe C1"/>
          <p:cNvPicPr>
            <a:picLocks noGrp="1" noChangeAspect="1" noChangeArrowheads="1"/>
          </p:cNvPicPr>
          <p:nvPr>
            <p:ph sz="quarter" idx="1"/>
          </p:nvPr>
        </p:nvPicPr>
        <p:blipFill>
          <a:blip r:embed="rId3"/>
          <a:srcRect/>
          <a:stretch>
            <a:fillRect/>
          </a:stretch>
        </p:blipFill>
        <p:spPr>
          <a:xfrm>
            <a:off x="0" y="990600"/>
            <a:ext cx="4495800" cy="3209925"/>
          </a:xfrm>
        </p:spPr>
      </p:pic>
      <p:pic>
        <p:nvPicPr>
          <p:cNvPr id="240645" name="Picture 5" descr="Courbe C2"/>
          <p:cNvPicPr>
            <a:picLocks noGrp="1" noChangeAspect="1" noChangeArrowheads="1"/>
          </p:cNvPicPr>
          <p:nvPr>
            <p:ph sz="quarter" idx="2"/>
          </p:nvPr>
        </p:nvPicPr>
        <p:blipFill>
          <a:blip r:embed="rId4"/>
          <a:srcRect/>
          <a:stretch>
            <a:fillRect/>
          </a:stretch>
        </p:blipFill>
        <p:spPr>
          <a:xfrm>
            <a:off x="4648200" y="990600"/>
            <a:ext cx="4495800" cy="3209925"/>
          </a:xfrm>
        </p:spPr>
      </p:pic>
      <p:pic>
        <p:nvPicPr>
          <p:cNvPr id="6" name="Picture 8"/>
          <p:cNvPicPr>
            <a:picLocks noChangeAspect="1" noChangeArrowheads="1"/>
          </p:cNvPicPr>
          <p:nvPr/>
        </p:nvPicPr>
        <p:blipFill>
          <a:blip r:embed="rId5"/>
          <a:srcRect/>
          <a:stretch>
            <a:fillRect/>
          </a:stretch>
        </p:blipFill>
        <p:spPr bwMode="auto">
          <a:xfrm>
            <a:off x="5334000" y="4343400"/>
            <a:ext cx="3810000" cy="2540000"/>
          </a:xfrm>
          <a:prstGeom prst="rect">
            <a:avLst/>
          </a:prstGeom>
          <a:noFill/>
          <a:ln w="9525">
            <a:noFill/>
            <a:miter lim="800000"/>
            <a:headEnd/>
            <a:tailEnd/>
          </a:ln>
          <a:effectLst/>
        </p:spPr>
      </p:pic>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42690" name="Rectangle 2"/>
          <p:cNvSpPr>
            <a:spLocks noGrp="1" noChangeArrowheads="1"/>
          </p:cNvSpPr>
          <p:nvPr>
            <p:ph type="title"/>
          </p:nvPr>
        </p:nvSpPr>
        <p:spPr>
          <a:xfrm>
            <a:off x="0" y="0"/>
            <a:ext cx="9144000" cy="762000"/>
          </a:xfrm>
          <a:solidFill>
            <a:srgbClr val="A5907A"/>
          </a:solidFill>
        </p:spPr>
        <p:txBody>
          <a:bodyPr>
            <a:normAutofit/>
          </a:bodyPr>
          <a:lstStyle/>
          <a:p>
            <a:pPr algn="l"/>
            <a:r>
              <a:rPr lang="fr-FR" sz="2000" dirty="0">
                <a:solidFill>
                  <a:srgbClr val="000000"/>
                </a:solidFill>
                <a:latin typeface="Arial"/>
                <a:cs typeface="Arial"/>
              </a:rPr>
              <a:t>Courbes D : déplacement des potières</a:t>
            </a:r>
            <a:r>
              <a:rPr lang="fr-FR" sz="2000" dirty="0" smtClean="0">
                <a:solidFill>
                  <a:srgbClr val="000000"/>
                </a:solidFill>
                <a:latin typeface="Arial"/>
                <a:cs typeface="Arial"/>
              </a:rPr>
              <a:t> dans </a:t>
            </a:r>
            <a:r>
              <a:rPr lang="fr-FR" sz="2000" dirty="0">
                <a:solidFill>
                  <a:srgbClr val="000000"/>
                </a:solidFill>
                <a:latin typeface="Arial"/>
                <a:cs typeface="Arial"/>
              </a:rPr>
              <a:t>les concessions</a:t>
            </a:r>
          </a:p>
        </p:txBody>
      </p:sp>
      <p:sp>
        <p:nvSpPr>
          <p:cNvPr id="242691" name="Rectangle 3"/>
          <p:cNvSpPr>
            <a:spLocks noGrp="1" noChangeArrowheads="1"/>
          </p:cNvSpPr>
          <p:nvPr>
            <p:ph type="body" sz="half" idx="3"/>
          </p:nvPr>
        </p:nvSpPr>
        <p:spPr>
          <a:xfrm>
            <a:off x="0" y="4343400"/>
            <a:ext cx="5410200" cy="2489200"/>
          </a:xfrm>
          <a:solidFill>
            <a:srgbClr val="A5907A"/>
          </a:solidFill>
        </p:spPr>
        <p:txBody>
          <a:bodyPr>
            <a:normAutofit/>
          </a:bodyPr>
          <a:lstStyle/>
          <a:p>
            <a:pPr>
              <a:lnSpc>
                <a:spcPct val="90000"/>
              </a:lnSpc>
              <a:buFontTx/>
              <a:buNone/>
            </a:pPr>
            <a:endParaRPr lang="fr-FR" sz="1400" dirty="0" smtClean="0">
              <a:latin typeface="Arial"/>
              <a:cs typeface="Arial"/>
            </a:endParaRPr>
          </a:p>
          <a:p>
            <a:pPr>
              <a:lnSpc>
                <a:spcPct val="90000"/>
              </a:lnSpc>
              <a:buFontTx/>
              <a:buNone/>
            </a:pPr>
            <a:r>
              <a:rPr lang="fr-FR" sz="1400" dirty="0" smtClean="0">
                <a:latin typeface="Arial"/>
                <a:cs typeface="Arial"/>
              </a:rPr>
              <a:t>A </a:t>
            </a:r>
            <a:r>
              <a:rPr lang="fr-FR" sz="1400" dirty="0">
                <a:latin typeface="Arial"/>
                <a:cs typeface="Arial"/>
              </a:rPr>
              <a:t>gauche</a:t>
            </a:r>
            <a:r>
              <a:rPr lang="fr-FR" sz="1400" dirty="0">
                <a:solidFill>
                  <a:srgbClr val="000000"/>
                </a:solidFill>
                <a:latin typeface="Arial"/>
                <a:cs typeface="Arial"/>
              </a:rPr>
              <a:t> : Courbe D1 : mécanisme</a:t>
            </a:r>
          </a:p>
          <a:p>
            <a:pPr>
              <a:lnSpc>
                <a:spcPct val="90000"/>
              </a:lnSpc>
              <a:buFontTx/>
              <a:buNone/>
            </a:pPr>
            <a:r>
              <a:rPr lang="fr-FR" sz="1400" dirty="0">
                <a:solidFill>
                  <a:srgbClr val="000000"/>
                </a:solidFill>
                <a:latin typeface="Arial"/>
                <a:cs typeface="Arial"/>
              </a:rPr>
              <a:t>Les déplacements des potières auprès de concessions extérieures n’excèdent pas 52,60 km dans 85% des cas</a:t>
            </a:r>
            <a:r>
              <a:rPr lang="fr-FR" sz="1400" dirty="0" smtClean="0">
                <a:solidFill>
                  <a:srgbClr val="000000"/>
                </a:solidFill>
                <a:latin typeface="Arial"/>
                <a:cs typeface="Arial"/>
              </a:rPr>
              <a:t> </a:t>
            </a:r>
          </a:p>
          <a:p>
            <a:pPr>
              <a:lnSpc>
                <a:spcPct val="90000"/>
              </a:lnSpc>
              <a:buFontTx/>
              <a:buNone/>
            </a:pPr>
            <a:endParaRPr lang="fr-FR" sz="1400" dirty="0" smtClean="0">
              <a:solidFill>
                <a:srgbClr val="000000"/>
              </a:solidFill>
              <a:latin typeface="Arial"/>
              <a:cs typeface="Arial"/>
            </a:endParaRPr>
          </a:p>
          <a:p>
            <a:pPr>
              <a:lnSpc>
                <a:spcPct val="90000"/>
              </a:lnSpc>
              <a:buFontTx/>
              <a:buNone/>
            </a:pPr>
            <a:r>
              <a:rPr lang="fr-FR" sz="1400" dirty="0">
                <a:latin typeface="Arial"/>
                <a:cs typeface="Arial"/>
              </a:rPr>
              <a:t>A droite</a:t>
            </a:r>
            <a:r>
              <a:rPr lang="fr-FR" sz="1400" dirty="0">
                <a:solidFill>
                  <a:srgbClr val="000000"/>
                </a:solidFill>
                <a:latin typeface="Arial"/>
                <a:cs typeface="Arial"/>
              </a:rPr>
              <a:t> : Courbe D2 : régularité</a:t>
            </a:r>
          </a:p>
          <a:p>
            <a:pPr>
              <a:lnSpc>
                <a:spcPct val="90000"/>
              </a:lnSpc>
              <a:buFontTx/>
              <a:buNone/>
            </a:pPr>
            <a:r>
              <a:rPr lang="fr-FR" sz="1400" dirty="0">
                <a:solidFill>
                  <a:srgbClr val="000000"/>
                </a:solidFill>
                <a:latin typeface="Arial"/>
                <a:cs typeface="Arial"/>
              </a:rPr>
              <a:t>Compte tenu de 4,8% de ventes dans le village m</a:t>
            </a:r>
            <a:r>
              <a:rPr lang="fr-FR" altLang="ja-JP" sz="1400" dirty="0">
                <a:solidFill>
                  <a:srgbClr val="000000"/>
                </a:solidFill>
                <a:latin typeface="Arial"/>
                <a:cs typeface="Arial"/>
              </a:rPr>
              <a:t>ême, les</a:t>
            </a:r>
            <a:r>
              <a:rPr lang="fr-FR" sz="1400" dirty="0">
                <a:solidFill>
                  <a:srgbClr val="000000"/>
                </a:solidFill>
                <a:latin typeface="Arial"/>
                <a:cs typeface="Arial"/>
              </a:rPr>
              <a:t> déplacements des potières auprès de concessions extérieures n’excèdent pas 41,12 km dans 85% des cas</a:t>
            </a:r>
            <a:endParaRPr lang="fr-FR" sz="1400" dirty="0">
              <a:latin typeface="Arial"/>
              <a:cs typeface="Arial"/>
            </a:endParaRPr>
          </a:p>
        </p:txBody>
      </p:sp>
      <p:pic>
        <p:nvPicPr>
          <p:cNvPr id="242692" name="Picture 4" descr="Courbe D1"/>
          <p:cNvPicPr>
            <a:picLocks noGrp="1" noChangeAspect="1" noChangeArrowheads="1"/>
          </p:cNvPicPr>
          <p:nvPr>
            <p:ph sz="quarter" idx="1"/>
          </p:nvPr>
        </p:nvPicPr>
        <p:blipFill>
          <a:blip r:embed="rId3"/>
          <a:srcRect/>
          <a:stretch>
            <a:fillRect/>
          </a:stretch>
        </p:blipFill>
        <p:spPr>
          <a:xfrm>
            <a:off x="0" y="914400"/>
            <a:ext cx="4419600" cy="3314700"/>
          </a:xfrm>
        </p:spPr>
      </p:pic>
      <p:pic>
        <p:nvPicPr>
          <p:cNvPr id="242693" name="Picture 5" descr="Courbe D2"/>
          <p:cNvPicPr>
            <a:picLocks noGrp="1" noChangeAspect="1" noChangeArrowheads="1"/>
          </p:cNvPicPr>
          <p:nvPr>
            <p:ph sz="quarter" idx="2"/>
          </p:nvPr>
        </p:nvPicPr>
        <p:blipFill>
          <a:blip r:embed="rId4"/>
          <a:srcRect/>
          <a:stretch>
            <a:fillRect/>
          </a:stretch>
        </p:blipFill>
        <p:spPr>
          <a:xfrm>
            <a:off x="4724400" y="914400"/>
            <a:ext cx="4419600" cy="3314700"/>
          </a:xfrm>
        </p:spPr>
      </p:pic>
      <p:pic>
        <p:nvPicPr>
          <p:cNvPr id="6" name="Picture 8"/>
          <p:cNvPicPr>
            <a:picLocks noChangeAspect="1" noChangeArrowheads="1"/>
          </p:cNvPicPr>
          <p:nvPr/>
        </p:nvPicPr>
        <p:blipFill>
          <a:blip r:embed="rId5"/>
          <a:srcRect/>
          <a:stretch>
            <a:fillRect/>
          </a:stretch>
        </p:blipFill>
        <p:spPr bwMode="auto">
          <a:xfrm>
            <a:off x="5410200" y="4343400"/>
            <a:ext cx="3733800" cy="2489200"/>
          </a:xfrm>
          <a:prstGeom prst="rect">
            <a:avLst/>
          </a:prstGeom>
          <a:noFill/>
          <a:ln w="9525">
            <a:noFill/>
            <a:miter lim="800000"/>
            <a:headEnd/>
            <a:tailEnd/>
          </a:ln>
          <a:effectLst/>
        </p:spPr>
      </p:pic>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44738" name="Rectangle 2"/>
          <p:cNvSpPr>
            <a:spLocks noGrp="1" noChangeArrowheads="1"/>
          </p:cNvSpPr>
          <p:nvPr>
            <p:ph type="title"/>
          </p:nvPr>
        </p:nvSpPr>
        <p:spPr>
          <a:xfrm>
            <a:off x="0" y="0"/>
            <a:ext cx="9144000" cy="838200"/>
          </a:xfrm>
          <a:solidFill>
            <a:srgbClr val="A5907A"/>
          </a:solidFill>
        </p:spPr>
        <p:txBody>
          <a:bodyPr>
            <a:normAutofit/>
          </a:bodyPr>
          <a:lstStyle/>
          <a:p>
            <a:r>
              <a:rPr lang="fr-FR" sz="2000" dirty="0">
                <a:solidFill>
                  <a:srgbClr val="000000"/>
                </a:solidFill>
                <a:latin typeface="Arial"/>
                <a:cs typeface="Arial"/>
              </a:rPr>
              <a:t>Courbes E : déplacements des acheteurs sur les marchés</a:t>
            </a:r>
          </a:p>
        </p:txBody>
      </p:sp>
      <p:sp>
        <p:nvSpPr>
          <p:cNvPr id="244739" name="Rectangle 3"/>
          <p:cNvSpPr>
            <a:spLocks noGrp="1" noChangeArrowheads="1"/>
          </p:cNvSpPr>
          <p:nvPr>
            <p:ph type="body" sz="half" idx="3"/>
          </p:nvPr>
        </p:nvSpPr>
        <p:spPr>
          <a:xfrm>
            <a:off x="0" y="4495800"/>
            <a:ext cx="5628600" cy="2362200"/>
          </a:xfrm>
          <a:solidFill>
            <a:srgbClr val="A5907A"/>
          </a:solidFill>
        </p:spPr>
        <p:txBody>
          <a:bodyPr>
            <a:normAutofit/>
          </a:bodyPr>
          <a:lstStyle/>
          <a:p>
            <a:pPr>
              <a:lnSpc>
                <a:spcPct val="90000"/>
              </a:lnSpc>
              <a:buFontTx/>
              <a:buNone/>
            </a:pPr>
            <a:endParaRPr lang="fr-FR" sz="1400" dirty="0" smtClean="0">
              <a:latin typeface="Arial"/>
              <a:cs typeface="Arial"/>
            </a:endParaRPr>
          </a:p>
          <a:p>
            <a:pPr>
              <a:lnSpc>
                <a:spcPct val="90000"/>
              </a:lnSpc>
              <a:buFontTx/>
              <a:buNone/>
            </a:pPr>
            <a:r>
              <a:rPr lang="fr-FR" sz="1400" dirty="0" smtClean="0">
                <a:latin typeface="Arial"/>
                <a:cs typeface="Arial"/>
              </a:rPr>
              <a:t>A </a:t>
            </a:r>
            <a:r>
              <a:rPr lang="fr-FR" sz="1400" dirty="0">
                <a:latin typeface="Arial"/>
                <a:cs typeface="Arial"/>
              </a:rPr>
              <a:t>gauche</a:t>
            </a:r>
            <a:r>
              <a:rPr lang="fr-FR" sz="1400" dirty="0">
                <a:solidFill>
                  <a:srgbClr val="000000"/>
                </a:solidFill>
                <a:latin typeface="Arial"/>
                <a:cs typeface="Arial"/>
              </a:rPr>
              <a:t> : Courbe E1 : mécanisme</a:t>
            </a:r>
          </a:p>
          <a:p>
            <a:pPr>
              <a:lnSpc>
                <a:spcPct val="90000"/>
              </a:lnSpc>
              <a:buFontTx/>
              <a:buNone/>
            </a:pPr>
            <a:r>
              <a:rPr lang="fr-FR" sz="1400" dirty="0">
                <a:solidFill>
                  <a:srgbClr val="000000"/>
                </a:solidFill>
                <a:latin typeface="Arial"/>
                <a:cs typeface="Arial"/>
              </a:rPr>
              <a:t>Les déplacements des acheteurs auprès de marchés extérieurs n’excèdent pas 28,55 km dans 85% des </a:t>
            </a:r>
            <a:r>
              <a:rPr lang="fr-FR" sz="1400" dirty="0" smtClean="0">
                <a:solidFill>
                  <a:srgbClr val="000000"/>
                </a:solidFill>
                <a:latin typeface="Arial"/>
                <a:cs typeface="Arial"/>
              </a:rPr>
              <a:t>cas</a:t>
            </a:r>
          </a:p>
          <a:p>
            <a:pPr>
              <a:lnSpc>
                <a:spcPct val="90000"/>
              </a:lnSpc>
              <a:buFontTx/>
              <a:buNone/>
            </a:pPr>
            <a:r>
              <a:rPr lang="fr-FR" sz="1400" dirty="0" smtClean="0">
                <a:solidFill>
                  <a:srgbClr val="000000"/>
                </a:solidFill>
                <a:latin typeface="Arial"/>
                <a:cs typeface="Arial"/>
              </a:rPr>
              <a:t> </a:t>
            </a:r>
            <a:endParaRPr lang="fr-FR" sz="1400" dirty="0">
              <a:solidFill>
                <a:srgbClr val="000000"/>
              </a:solidFill>
              <a:latin typeface="Arial"/>
              <a:cs typeface="Arial"/>
            </a:endParaRPr>
          </a:p>
          <a:p>
            <a:pPr>
              <a:lnSpc>
                <a:spcPct val="90000"/>
              </a:lnSpc>
              <a:buFontTx/>
              <a:buNone/>
            </a:pPr>
            <a:r>
              <a:rPr lang="fr-FR" sz="1400" dirty="0">
                <a:latin typeface="Arial"/>
                <a:cs typeface="Arial"/>
              </a:rPr>
              <a:t>A droite</a:t>
            </a:r>
            <a:r>
              <a:rPr lang="fr-FR" sz="1400" dirty="0">
                <a:solidFill>
                  <a:srgbClr val="000000"/>
                </a:solidFill>
                <a:latin typeface="Arial"/>
                <a:cs typeface="Arial"/>
              </a:rPr>
              <a:t> : Courbe E2 : régularité</a:t>
            </a:r>
          </a:p>
          <a:p>
            <a:pPr>
              <a:lnSpc>
                <a:spcPct val="90000"/>
              </a:lnSpc>
              <a:buFontTx/>
              <a:buNone/>
            </a:pPr>
            <a:r>
              <a:rPr lang="fr-FR" sz="1400" dirty="0">
                <a:solidFill>
                  <a:srgbClr val="000000"/>
                </a:solidFill>
                <a:latin typeface="Arial"/>
                <a:cs typeface="Arial"/>
              </a:rPr>
              <a:t>Compte tenu de 3,7% d’achats sur le marché du village m</a:t>
            </a:r>
            <a:r>
              <a:rPr lang="fr-FR" altLang="ja-JP" sz="1400" dirty="0">
                <a:solidFill>
                  <a:srgbClr val="000000"/>
                </a:solidFill>
                <a:latin typeface="Arial"/>
                <a:cs typeface="Arial"/>
              </a:rPr>
              <a:t>ême, les</a:t>
            </a:r>
            <a:r>
              <a:rPr lang="fr-FR" sz="1400" dirty="0">
                <a:solidFill>
                  <a:srgbClr val="000000"/>
                </a:solidFill>
                <a:latin typeface="Arial"/>
                <a:cs typeface="Arial"/>
              </a:rPr>
              <a:t> déplacements des acheteurs auprès des marchés extérieurs n’excèdent pas 27,78 km dans 85% des cas</a:t>
            </a:r>
            <a:endParaRPr lang="fr-FR" sz="1400" dirty="0">
              <a:latin typeface="Arial"/>
              <a:cs typeface="Arial"/>
            </a:endParaRPr>
          </a:p>
        </p:txBody>
      </p:sp>
      <p:pic>
        <p:nvPicPr>
          <p:cNvPr id="244740" name="Picture 4" descr="Courbe E1"/>
          <p:cNvPicPr>
            <a:picLocks noGrp="1" noChangeAspect="1" noChangeArrowheads="1"/>
          </p:cNvPicPr>
          <p:nvPr>
            <p:ph sz="quarter" idx="1"/>
          </p:nvPr>
        </p:nvPicPr>
        <p:blipFill>
          <a:blip r:embed="rId3"/>
          <a:srcRect/>
          <a:stretch>
            <a:fillRect/>
          </a:stretch>
        </p:blipFill>
        <p:spPr>
          <a:xfrm>
            <a:off x="0" y="1003300"/>
            <a:ext cx="4572000" cy="3263900"/>
          </a:xfrm>
        </p:spPr>
      </p:pic>
      <p:pic>
        <p:nvPicPr>
          <p:cNvPr id="244741" name="Picture 5" descr="Courbe E2"/>
          <p:cNvPicPr>
            <a:picLocks noGrp="1" noChangeAspect="1" noChangeArrowheads="1"/>
          </p:cNvPicPr>
          <p:nvPr>
            <p:ph sz="quarter" idx="2"/>
          </p:nvPr>
        </p:nvPicPr>
        <p:blipFill>
          <a:blip r:embed="rId4"/>
          <a:srcRect/>
          <a:stretch>
            <a:fillRect/>
          </a:stretch>
        </p:blipFill>
        <p:spPr>
          <a:xfrm>
            <a:off x="4572000" y="1012825"/>
            <a:ext cx="4572000" cy="3263900"/>
          </a:xfrm>
        </p:spPr>
      </p:pic>
      <p:pic>
        <p:nvPicPr>
          <p:cNvPr id="7" name="Image 6" descr="MarchéYasso.tif"/>
          <p:cNvPicPr>
            <a:picLocks noChangeAspect="1"/>
          </p:cNvPicPr>
          <p:nvPr/>
        </p:nvPicPr>
        <p:blipFill>
          <a:blip r:embed="rId5"/>
          <a:stretch>
            <a:fillRect/>
          </a:stretch>
        </p:blipFill>
        <p:spPr>
          <a:xfrm>
            <a:off x="5628600" y="4495800"/>
            <a:ext cx="3515400" cy="2362200"/>
          </a:xfrm>
          <a:prstGeom prst="rect">
            <a:avLst/>
          </a:prstGeom>
        </p:spPr>
      </p:pic>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77154" name="Rectangle 2"/>
          <p:cNvSpPr>
            <a:spLocks noGrp="1" noChangeArrowheads="1"/>
          </p:cNvSpPr>
          <p:nvPr>
            <p:ph type="title"/>
          </p:nvPr>
        </p:nvSpPr>
        <p:spPr>
          <a:xfrm>
            <a:off x="0" y="0"/>
            <a:ext cx="9144000" cy="838200"/>
          </a:xfrm>
          <a:solidFill>
            <a:srgbClr val="A5907A"/>
          </a:solidFill>
        </p:spPr>
        <p:txBody>
          <a:bodyPr>
            <a:normAutofit/>
          </a:bodyPr>
          <a:lstStyle/>
          <a:p>
            <a:r>
              <a:rPr lang="fr-FR" sz="2000" dirty="0">
                <a:noFill/>
                <a:latin typeface="Arial"/>
                <a:cs typeface="Arial"/>
              </a:rPr>
              <a:t>Courbes F : déplacement des acheteurs dans les ateliers</a:t>
            </a:r>
          </a:p>
        </p:txBody>
      </p:sp>
      <p:sp>
        <p:nvSpPr>
          <p:cNvPr id="177157" name="Rectangle 5"/>
          <p:cNvSpPr>
            <a:spLocks noGrp="1" noChangeArrowheads="1"/>
          </p:cNvSpPr>
          <p:nvPr>
            <p:ph type="body" sz="half" idx="3"/>
          </p:nvPr>
        </p:nvSpPr>
        <p:spPr>
          <a:xfrm>
            <a:off x="-1" y="4419600"/>
            <a:ext cx="5610349" cy="2438400"/>
          </a:xfrm>
          <a:solidFill>
            <a:srgbClr val="A5907A"/>
          </a:solidFill>
        </p:spPr>
        <p:txBody>
          <a:bodyPr>
            <a:normAutofit/>
          </a:bodyPr>
          <a:lstStyle/>
          <a:p>
            <a:pPr>
              <a:lnSpc>
                <a:spcPct val="90000"/>
              </a:lnSpc>
              <a:buFontTx/>
              <a:buNone/>
            </a:pPr>
            <a:endParaRPr lang="fr-FR" sz="1400" dirty="0" smtClean="0">
              <a:latin typeface="Arial"/>
              <a:cs typeface="Arial"/>
            </a:endParaRPr>
          </a:p>
          <a:p>
            <a:pPr>
              <a:lnSpc>
                <a:spcPct val="90000"/>
              </a:lnSpc>
              <a:buFontTx/>
              <a:buNone/>
            </a:pPr>
            <a:r>
              <a:rPr lang="fr-FR" sz="1400" dirty="0" smtClean="0">
                <a:latin typeface="Arial"/>
                <a:cs typeface="Arial"/>
              </a:rPr>
              <a:t>A </a:t>
            </a:r>
            <a:r>
              <a:rPr lang="fr-FR" sz="1400" dirty="0">
                <a:latin typeface="Arial"/>
                <a:cs typeface="Arial"/>
              </a:rPr>
              <a:t>gauche</a:t>
            </a:r>
            <a:r>
              <a:rPr lang="fr-FR" sz="1400" dirty="0">
                <a:solidFill>
                  <a:srgbClr val="000000"/>
                </a:solidFill>
                <a:latin typeface="Arial"/>
                <a:cs typeface="Arial"/>
              </a:rPr>
              <a:t> : Courbe F1 : mécanismes</a:t>
            </a:r>
          </a:p>
          <a:p>
            <a:pPr>
              <a:lnSpc>
                <a:spcPct val="90000"/>
              </a:lnSpc>
              <a:buFontTx/>
              <a:buNone/>
            </a:pPr>
            <a:r>
              <a:rPr lang="fr-FR" sz="1400" dirty="0">
                <a:solidFill>
                  <a:srgbClr val="000000"/>
                </a:solidFill>
                <a:latin typeface="Arial"/>
                <a:cs typeface="Arial"/>
              </a:rPr>
              <a:t>Les déplacements des acheteurs auprès d’ateliers extérieurs n’excèdent pas 36,70 km dans 85% des cas</a:t>
            </a:r>
            <a:r>
              <a:rPr lang="fr-FR" sz="1400" dirty="0" smtClean="0">
                <a:solidFill>
                  <a:srgbClr val="000000"/>
                </a:solidFill>
                <a:latin typeface="Arial"/>
                <a:cs typeface="Arial"/>
              </a:rPr>
              <a:t> </a:t>
            </a:r>
          </a:p>
          <a:p>
            <a:pPr>
              <a:lnSpc>
                <a:spcPct val="90000"/>
              </a:lnSpc>
              <a:buFontTx/>
              <a:buNone/>
            </a:pPr>
            <a:endParaRPr lang="fr-FR" sz="1400" dirty="0" smtClean="0">
              <a:solidFill>
                <a:srgbClr val="000000"/>
              </a:solidFill>
              <a:latin typeface="Arial"/>
              <a:cs typeface="Arial"/>
            </a:endParaRPr>
          </a:p>
          <a:p>
            <a:pPr>
              <a:lnSpc>
                <a:spcPct val="90000"/>
              </a:lnSpc>
              <a:buFontTx/>
              <a:buNone/>
            </a:pPr>
            <a:r>
              <a:rPr lang="fr-FR" sz="1400" dirty="0">
                <a:latin typeface="Arial"/>
                <a:cs typeface="Arial"/>
              </a:rPr>
              <a:t>A droite</a:t>
            </a:r>
            <a:r>
              <a:rPr lang="fr-FR" sz="1400" dirty="0">
                <a:solidFill>
                  <a:srgbClr val="000000"/>
                </a:solidFill>
                <a:latin typeface="Arial"/>
                <a:cs typeface="Arial"/>
              </a:rPr>
              <a:t> : Courbe F2 : régularités</a:t>
            </a:r>
          </a:p>
          <a:p>
            <a:pPr>
              <a:lnSpc>
                <a:spcPct val="90000"/>
              </a:lnSpc>
              <a:buFontTx/>
              <a:buNone/>
            </a:pPr>
            <a:r>
              <a:rPr lang="fr-FR" sz="1400" dirty="0">
                <a:solidFill>
                  <a:srgbClr val="000000"/>
                </a:solidFill>
                <a:latin typeface="Arial"/>
                <a:cs typeface="Arial"/>
              </a:rPr>
              <a:t>Compte tenu de 66,2% d’achats dans les ateliers du village m</a:t>
            </a:r>
            <a:r>
              <a:rPr lang="fr-FR" altLang="ja-JP" sz="1400" dirty="0">
                <a:solidFill>
                  <a:srgbClr val="000000"/>
                </a:solidFill>
                <a:latin typeface="Arial"/>
                <a:cs typeface="Arial"/>
              </a:rPr>
              <a:t>ême, les</a:t>
            </a:r>
            <a:r>
              <a:rPr lang="fr-FR" sz="1400" dirty="0">
                <a:solidFill>
                  <a:srgbClr val="000000"/>
                </a:solidFill>
                <a:latin typeface="Arial"/>
                <a:cs typeface="Arial"/>
              </a:rPr>
              <a:t> déplacements des acheteurs auprès d’ateliers extérieurs n’excèdent pas 27,01 km dans 85% des cas</a:t>
            </a:r>
            <a:endParaRPr lang="fr-FR" sz="1400" dirty="0">
              <a:latin typeface="Arial"/>
              <a:cs typeface="Arial"/>
            </a:endParaRPr>
          </a:p>
        </p:txBody>
      </p:sp>
      <p:pic>
        <p:nvPicPr>
          <p:cNvPr id="177158" name="Picture 6" descr="Courbe F1"/>
          <p:cNvPicPr>
            <a:picLocks noGrp="1" noChangeAspect="1" noChangeArrowheads="1"/>
          </p:cNvPicPr>
          <p:nvPr>
            <p:ph sz="quarter" idx="1"/>
          </p:nvPr>
        </p:nvPicPr>
        <p:blipFill>
          <a:blip r:embed="rId3"/>
          <a:srcRect/>
          <a:stretch>
            <a:fillRect/>
          </a:stretch>
        </p:blipFill>
        <p:spPr>
          <a:xfrm>
            <a:off x="0" y="990600"/>
            <a:ext cx="4343400" cy="3257550"/>
          </a:xfrm>
        </p:spPr>
      </p:pic>
      <p:pic>
        <p:nvPicPr>
          <p:cNvPr id="177159" name="Picture 7" descr="Courbe F2"/>
          <p:cNvPicPr>
            <a:picLocks noGrp="1" noChangeAspect="1" noChangeArrowheads="1"/>
          </p:cNvPicPr>
          <p:nvPr>
            <p:ph sz="quarter" idx="2"/>
          </p:nvPr>
        </p:nvPicPr>
        <p:blipFill>
          <a:blip r:embed="rId4"/>
          <a:srcRect/>
          <a:stretch>
            <a:fillRect/>
          </a:stretch>
        </p:blipFill>
        <p:spPr>
          <a:xfrm>
            <a:off x="4800600" y="990600"/>
            <a:ext cx="4343400" cy="3257550"/>
          </a:xfrm>
        </p:spPr>
      </p:pic>
      <p:pic>
        <p:nvPicPr>
          <p:cNvPr id="6" name="Image 5" descr="AtelierKakagna.tif"/>
          <p:cNvPicPr>
            <a:picLocks noChangeAspect="1"/>
          </p:cNvPicPr>
          <p:nvPr/>
        </p:nvPicPr>
        <p:blipFill>
          <a:blip r:embed="rId5"/>
          <a:stretch>
            <a:fillRect/>
          </a:stretch>
        </p:blipFill>
        <p:spPr>
          <a:xfrm>
            <a:off x="5610349" y="4419600"/>
            <a:ext cx="3609851" cy="2438400"/>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a:xfrm>
            <a:off x="685800" y="228600"/>
            <a:ext cx="7772400" cy="914400"/>
          </a:xfrm>
        </p:spPr>
        <p:txBody>
          <a:bodyPr>
            <a:normAutofit/>
          </a:bodyPr>
          <a:lstStyle/>
          <a:p>
            <a:r>
              <a:rPr lang="fr-FR" sz="2400" dirty="0" smtClean="0">
                <a:solidFill>
                  <a:schemeClr val="tx1"/>
                </a:solidFill>
                <a:latin typeface="Arial" pitchFamily="-65" charset="0"/>
              </a:rPr>
              <a:t>Nécessité </a:t>
            </a:r>
            <a:r>
              <a:rPr lang="fr-FR" sz="2400" dirty="0">
                <a:solidFill>
                  <a:schemeClr val="tx1"/>
                </a:solidFill>
                <a:latin typeface="Arial" pitchFamily="-65" charset="0"/>
              </a:rPr>
              <a:t>d’un référentiel</a:t>
            </a:r>
            <a:endParaRPr lang="fr-FR" sz="2400" dirty="0">
              <a:latin typeface="Chicago" charset="0"/>
            </a:endParaRPr>
          </a:p>
        </p:txBody>
      </p:sp>
      <p:sp>
        <p:nvSpPr>
          <p:cNvPr id="60419" name="Rectangle 3"/>
          <p:cNvSpPr>
            <a:spLocks noGrp="1" noChangeArrowheads="1"/>
          </p:cNvSpPr>
          <p:nvPr>
            <p:ph type="body" sz="half" idx="1"/>
          </p:nvPr>
        </p:nvSpPr>
        <p:spPr>
          <a:xfrm>
            <a:off x="838200" y="1219200"/>
            <a:ext cx="7696200" cy="685800"/>
          </a:xfrm>
        </p:spPr>
        <p:txBody>
          <a:bodyPr>
            <a:normAutofit/>
          </a:bodyPr>
          <a:lstStyle/>
          <a:p>
            <a:pPr>
              <a:lnSpc>
                <a:spcPct val="90000"/>
              </a:lnSpc>
              <a:buFontTx/>
              <a:buNone/>
            </a:pPr>
            <a:r>
              <a:rPr lang="fr-FR" sz="2400" dirty="0">
                <a:latin typeface="Arial" pitchFamily="-65" charset="0"/>
              </a:rPr>
              <a:t>Concevoir un savoir ordonné justifie les typologies</a:t>
            </a:r>
          </a:p>
        </p:txBody>
      </p:sp>
      <p:pic>
        <p:nvPicPr>
          <p:cNvPr id="60425" name="Picture 9" descr="NE1_référentiel2"/>
          <p:cNvPicPr>
            <a:picLocks noGrp="1" noChangeAspect="1" noChangeArrowheads="1"/>
          </p:cNvPicPr>
          <p:nvPr>
            <p:ph sz="half" idx="2"/>
          </p:nvPr>
        </p:nvPicPr>
        <p:blipFill>
          <a:blip r:embed="rId3"/>
          <a:srcRect/>
          <a:stretch>
            <a:fillRect/>
          </a:stretch>
        </p:blipFill>
        <p:spPr>
          <a:xfrm>
            <a:off x="838200" y="2209800"/>
            <a:ext cx="7467600" cy="4437063"/>
          </a:xfrm>
        </p:spPr>
      </p:pic>
    </p:spTree>
  </p:cSld>
  <p:clrMapOvr>
    <a:masterClrMapping/>
  </p:clrMapOvr>
  <p:transition/>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0" y="0"/>
            <a:ext cx="9144000" cy="609600"/>
          </a:xfrm>
          <a:noFill/>
        </p:spPr>
        <p:txBody>
          <a:bodyPr>
            <a:normAutofit/>
          </a:bodyPr>
          <a:lstStyle/>
          <a:p>
            <a:pPr algn="l"/>
            <a:r>
              <a:rPr lang="fr-FR" sz="2000" dirty="0">
                <a:noFill/>
                <a:latin typeface="Arial"/>
                <a:cs typeface="Arial"/>
              </a:rPr>
              <a:t>Structure générale de la diffusion</a:t>
            </a:r>
          </a:p>
        </p:txBody>
      </p:sp>
      <p:sp>
        <p:nvSpPr>
          <p:cNvPr id="10243" name="Rectangle 3"/>
          <p:cNvSpPr>
            <a:spLocks noGrp="1" noChangeArrowheads="1"/>
          </p:cNvSpPr>
          <p:nvPr>
            <p:ph type="body" sz="half" idx="2"/>
          </p:nvPr>
        </p:nvSpPr>
        <p:spPr>
          <a:xfrm>
            <a:off x="4572000" y="6248400"/>
            <a:ext cx="4038600" cy="533400"/>
          </a:xfrm>
          <a:solidFill>
            <a:srgbClr val="A5907A"/>
          </a:solidFill>
          <a:ln w="34925">
            <a:solidFill>
              <a:srgbClr val="FF0000"/>
            </a:solidFill>
          </a:ln>
        </p:spPr>
        <p:txBody>
          <a:bodyPr anchor="ctr">
            <a:normAutofit/>
          </a:bodyPr>
          <a:lstStyle/>
          <a:p>
            <a:pPr algn="ctr">
              <a:buFontTx/>
              <a:buNone/>
            </a:pPr>
            <a:r>
              <a:rPr lang="fr-FR" sz="2000" dirty="0">
                <a:solidFill>
                  <a:srgbClr val="000000"/>
                </a:solidFill>
              </a:rPr>
              <a:t>Les effets de marge</a:t>
            </a:r>
            <a:endParaRPr lang="fr-FR" sz="2000" dirty="0"/>
          </a:p>
        </p:txBody>
      </p:sp>
      <p:pic>
        <p:nvPicPr>
          <p:cNvPr id="10244" name="Picture 4"/>
          <p:cNvPicPr>
            <a:picLocks noGrp="1" noChangeAspect="1" noChangeArrowheads="1"/>
          </p:cNvPicPr>
          <p:nvPr>
            <p:ph sz="half" idx="1"/>
          </p:nvPr>
        </p:nvPicPr>
        <p:blipFill>
          <a:blip r:embed="rId3"/>
          <a:srcRect/>
          <a:stretch>
            <a:fillRect/>
          </a:stretch>
        </p:blipFill>
        <p:spPr>
          <a:xfrm>
            <a:off x="2362200" y="1219200"/>
            <a:ext cx="6248400" cy="4876800"/>
          </a:xfrm>
        </p:spPr>
      </p:pic>
      <p:sp>
        <p:nvSpPr>
          <p:cNvPr id="10245" name="Oval 5"/>
          <p:cNvSpPr>
            <a:spLocks noChangeAspect="1" noChangeArrowheads="1"/>
          </p:cNvSpPr>
          <p:nvPr/>
        </p:nvSpPr>
        <p:spPr bwMode="auto">
          <a:xfrm>
            <a:off x="457200" y="1295400"/>
            <a:ext cx="3962400" cy="3962400"/>
          </a:xfrm>
          <a:prstGeom prst="ellipse">
            <a:avLst/>
          </a:prstGeom>
          <a:noFill/>
          <a:ln w="34925">
            <a:solidFill>
              <a:srgbClr val="FF0000"/>
            </a:solidFill>
            <a:round/>
            <a:headEnd/>
            <a:tailEnd/>
          </a:ln>
        </p:spPr>
        <p:txBody>
          <a:bodyPr wrap="none" anchor="ctr">
            <a:prstTxWarp prst="textNoShape">
              <a:avLst/>
            </a:prstTxWarp>
          </a:bodyPr>
          <a:lstStyle/>
          <a:p>
            <a:endParaRPr lang="fr-FR"/>
          </a:p>
        </p:txBody>
      </p:sp>
      <p:sp>
        <p:nvSpPr>
          <p:cNvPr id="10246" name="Text Box 6"/>
          <p:cNvSpPr txBox="1">
            <a:spLocks noChangeArrowheads="1"/>
          </p:cNvSpPr>
          <p:nvPr/>
        </p:nvSpPr>
        <p:spPr bwMode="auto">
          <a:xfrm>
            <a:off x="60325" y="2935069"/>
            <a:ext cx="3063875" cy="646331"/>
          </a:xfrm>
          <a:prstGeom prst="rect">
            <a:avLst/>
          </a:prstGeom>
          <a:solidFill>
            <a:srgbClr val="A5907A"/>
          </a:solidFill>
          <a:ln w="34925">
            <a:solidFill>
              <a:srgbClr val="FF0000"/>
            </a:solidFill>
            <a:miter lim="800000"/>
            <a:headEnd/>
            <a:tailEnd/>
          </a:ln>
        </p:spPr>
        <p:txBody>
          <a:bodyPr>
            <a:prstTxWarp prst="textNoShape">
              <a:avLst/>
            </a:prstTxWarp>
            <a:spAutoFit/>
          </a:bodyPr>
          <a:lstStyle/>
          <a:p>
            <a:r>
              <a:rPr lang="fr-FR" dirty="0">
                <a:solidFill>
                  <a:srgbClr val="000000"/>
                </a:solidFill>
              </a:rPr>
              <a:t>ZONE DE PRODUCTION DE L’ETHNIE</a:t>
            </a:r>
          </a:p>
        </p:txBody>
      </p:sp>
      <p:pic>
        <p:nvPicPr>
          <p:cNvPr id="7" name="Picture 8" descr="PotSom"/>
          <p:cNvPicPr>
            <a:picLocks noChangeAspect="1" noChangeArrowheads="1"/>
          </p:cNvPicPr>
          <p:nvPr/>
        </p:nvPicPr>
        <p:blipFill>
          <a:blip r:embed="rId4"/>
          <a:srcRect/>
          <a:stretch>
            <a:fillRect/>
          </a:stretch>
        </p:blipFill>
        <p:spPr bwMode="auto">
          <a:xfrm>
            <a:off x="1828800" y="3714714"/>
            <a:ext cx="1219200" cy="1390686"/>
          </a:xfrm>
          <a:prstGeom prst="rect">
            <a:avLst/>
          </a:prstGeom>
          <a:noFill/>
        </p:spPr>
      </p:pic>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3012" name="Picture 4" descr="Diffusion3"/>
          <p:cNvPicPr>
            <a:picLocks noChangeAspect="1" noChangeArrowheads="1"/>
          </p:cNvPicPr>
          <p:nvPr/>
        </p:nvPicPr>
        <p:blipFill>
          <a:blip r:embed="rId3"/>
          <a:srcRect/>
          <a:stretch>
            <a:fillRect/>
          </a:stretch>
        </p:blipFill>
        <p:spPr bwMode="auto">
          <a:xfrm>
            <a:off x="-1" y="0"/>
            <a:ext cx="7139599" cy="5373688"/>
          </a:xfrm>
          <a:prstGeom prst="rect">
            <a:avLst/>
          </a:prstGeom>
          <a:noFill/>
        </p:spPr>
      </p:pic>
      <p:sp>
        <p:nvSpPr>
          <p:cNvPr id="43010" name="Rectangle 2"/>
          <p:cNvSpPr>
            <a:spLocks noGrp="1" noChangeArrowheads="1"/>
          </p:cNvSpPr>
          <p:nvPr>
            <p:ph type="title"/>
          </p:nvPr>
        </p:nvSpPr>
        <p:spPr>
          <a:xfrm>
            <a:off x="0" y="5105400"/>
            <a:ext cx="9144000" cy="1752600"/>
          </a:xfrm>
          <a:solidFill>
            <a:srgbClr val="A5907A"/>
          </a:solidFill>
        </p:spPr>
        <p:txBody>
          <a:bodyPr>
            <a:normAutofit/>
          </a:bodyPr>
          <a:lstStyle/>
          <a:p>
            <a:pPr algn="l"/>
            <a:r>
              <a:rPr lang="fr-FR" sz="1800" dirty="0">
                <a:solidFill>
                  <a:srgbClr val="000000"/>
                </a:solidFill>
                <a:latin typeface="Arial"/>
                <a:cs typeface="Arial"/>
              </a:rPr>
              <a:t>1. Les zones de répartition des céramiques peuvent </a:t>
            </a:r>
            <a:r>
              <a:rPr lang="fr-FR" altLang="ja-JP" sz="1800" dirty="0">
                <a:solidFill>
                  <a:srgbClr val="000000"/>
                </a:solidFill>
                <a:latin typeface="Arial"/>
                <a:cs typeface="Arial"/>
              </a:rPr>
              <a:t>être mises en évidence par l’archéologie</a:t>
            </a:r>
            <a:br>
              <a:rPr lang="fr-FR" altLang="ja-JP" sz="1800" dirty="0">
                <a:solidFill>
                  <a:srgbClr val="000000"/>
                </a:solidFill>
                <a:latin typeface="Arial"/>
                <a:cs typeface="Arial"/>
              </a:rPr>
            </a:br>
            <a:r>
              <a:rPr lang="fr-FR" altLang="ja-JP" sz="1800" dirty="0">
                <a:solidFill>
                  <a:srgbClr val="000000"/>
                </a:solidFill>
                <a:latin typeface="Arial"/>
                <a:cs typeface="Arial"/>
              </a:rPr>
              <a:t>2. Dans le contexte d’actualisation de la boucle du Niger, les céramiques sont réparties selon une structure interprétable en termes d’ethnies et d’économie de marché</a:t>
            </a:r>
            <a:endParaRPr lang="fr-FR" sz="1800" dirty="0">
              <a:solidFill>
                <a:srgbClr val="000000"/>
              </a:solidFill>
              <a:latin typeface="Arial"/>
              <a:cs typeface="Arial"/>
            </a:endParaRPr>
          </a:p>
        </p:txBody>
      </p:sp>
      <p:pic>
        <p:nvPicPr>
          <p:cNvPr id="4" name="Image 3" descr="JarreSomono.psd"/>
          <p:cNvPicPr>
            <a:picLocks noChangeAspect="1"/>
          </p:cNvPicPr>
          <p:nvPr/>
        </p:nvPicPr>
        <p:blipFill>
          <a:blip r:embed="rId4"/>
          <a:stretch>
            <a:fillRect/>
          </a:stretch>
        </p:blipFill>
        <p:spPr>
          <a:xfrm>
            <a:off x="7010400" y="166454"/>
            <a:ext cx="1799004" cy="2500546"/>
          </a:xfrm>
          <a:prstGeom prst="rect">
            <a:avLst/>
          </a:prstGeom>
        </p:spPr>
      </p:pic>
      <p:pic>
        <p:nvPicPr>
          <p:cNvPr id="5" name="Image 4" descr="PirogueSomono.psd"/>
          <p:cNvPicPr>
            <a:picLocks noChangeAspect="1"/>
          </p:cNvPicPr>
          <p:nvPr/>
        </p:nvPicPr>
        <p:blipFill>
          <a:blip r:embed="rId5"/>
          <a:stretch>
            <a:fillRect/>
          </a:stretch>
        </p:blipFill>
        <p:spPr>
          <a:xfrm>
            <a:off x="6327521" y="3124200"/>
            <a:ext cx="2513035" cy="1697038"/>
          </a:xfrm>
          <a:prstGeom prst="rect">
            <a:avLst/>
          </a:prstGeom>
        </p:spPr>
      </p:pic>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67268" name="Picture 4"/>
          <p:cNvPicPr>
            <a:picLocks noGrp="1" noChangeAspect="1" noChangeArrowheads="1"/>
          </p:cNvPicPr>
          <p:nvPr>
            <p:ph sz="half" idx="1"/>
          </p:nvPr>
        </p:nvPicPr>
        <p:blipFill>
          <a:blip r:embed="rId3"/>
          <a:srcRect/>
          <a:stretch>
            <a:fillRect/>
          </a:stretch>
        </p:blipFill>
        <p:spPr>
          <a:xfrm>
            <a:off x="3036888" y="0"/>
            <a:ext cx="6107112" cy="6858000"/>
          </a:xfrm>
        </p:spPr>
      </p:pic>
      <p:pic>
        <p:nvPicPr>
          <p:cNvPr id="267269" name="Picture 5"/>
          <p:cNvPicPr>
            <a:picLocks noChangeAspect="1" noChangeArrowheads="1"/>
          </p:cNvPicPr>
          <p:nvPr/>
        </p:nvPicPr>
        <p:blipFill>
          <a:blip r:embed="rId4"/>
          <a:srcRect/>
          <a:stretch>
            <a:fillRect/>
          </a:stretch>
        </p:blipFill>
        <p:spPr bwMode="auto">
          <a:xfrm>
            <a:off x="0" y="1066800"/>
            <a:ext cx="4038600" cy="3292475"/>
          </a:xfrm>
          <a:prstGeom prst="rect">
            <a:avLst/>
          </a:prstGeom>
          <a:noFill/>
        </p:spPr>
      </p:pic>
      <p:sp>
        <p:nvSpPr>
          <p:cNvPr id="267266" name="Rectangle 2"/>
          <p:cNvSpPr>
            <a:spLocks noGrp="1" noChangeArrowheads="1"/>
          </p:cNvSpPr>
          <p:nvPr>
            <p:ph type="title"/>
          </p:nvPr>
        </p:nvSpPr>
        <p:spPr>
          <a:xfrm>
            <a:off x="0" y="0"/>
            <a:ext cx="4038600" cy="1066800"/>
          </a:xfrm>
          <a:solidFill>
            <a:srgbClr val="A5907A"/>
          </a:solidFill>
        </p:spPr>
        <p:txBody>
          <a:bodyPr>
            <a:normAutofit/>
          </a:bodyPr>
          <a:lstStyle/>
          <a:p>
            <a:pPr algn="l"/>
            <a:r>
              <a:rPr lang="fr-FR" sz="2000" dirty="0">
                <a:solidFill>
                  <a:srgbClr val="000000"/>
                </a:solidFill>
                <a:latin typeface="Arial"/>
                <a:cs typeface="Arial"/>
              </a:rPr>
              <a:t>Cartographie des vestiges céramiques</a:t>
            </a:r>
            <a:endParaRPr lang="fr-FR" sz="2000" dirty="0">
              <a:latin typeface="Arial"/>
              <a:cs typeface="Arial"/>
            </a:endParaRPr>
          </a:p>
        </p:txBody>
      </p:sp>
      <p:sp>
        <p:nvSpPr>
          <p:cNvPr id="267270" name="Oval 6"/>
          <p:cNvSpPr>
            <a:spLocks noChangeArrowheads="1"/>
          </p:cNvSpPr>
          <p:nvPr/>
        </p:nvSpPr>
        <p:spPr bwMode="auto">
          <a:xfrm rot="1717350">
            <a:off x="4403725" y="1973263"/>
            <a:ext cx="2103438" cy="3733800"/>
          </a:xfrm>
          <a:prstGeom prst="ellipse">
            <a:avLst/>
          </a:prstGeom>
          <a:noFill/>
          <a:ln w="28575">
            <a:solidFill>
              <a:srgbClr val="66352E"/>
            </a:solidFill>
            <a:round/>
            <a:headEnd/>
            <a:tailEnd/>
          </a:ln>
        </p:spPr>
        <p:txBody>
          <a:bodyPr>
            <a:prstTxWarp prst="textNoShape">
              <a:avLst/>
            </a:prstTxWarp>
          </a:bodyPr>
          <a:lstStyle/>
          <a:p>
            <a:endParaRPr lang="fr-FR"/>
          </a:p>
        </p:txBody>
      </p:sp>
      <p:sp>
        <p:nvSpPr>
          <p:cNvPr id="267272" name="Text Box 8"/>
          <p:cNvSpPr txBox="1">
            <a:spLocks noChangeArrowheads="1"/>
          </p:cNvSpPr>
          <p:nvPr/>
        </p:nvSpPr>
        <p:spPr bwMode="auto">
          <a:xfrm>
            <a:off x="4708525" y="3617913"/>
            <a:ext cx="1225550" cy="366712"/>
          </a:xfrm>
          <a:prstGeom prst="rect">
            <a:avLst/>
          </a:prstGeom>
          <a:noFill/>
          <a:ln w="9525">
            <a:noFill/>
            <a:miter lim="800000"/>
            <a:headEnd/>
            <a:tailEnd/>
          </a:ln>
        </p:spPr>
        <p:txBody>
          <a:bodyPr wrap="none">
            <a:prstTxWarp prst="textNoShape">
              <a:avLst/>
            </a:prstTxWarp>
            <a:spAutoFit/>
          </a:bodyPr>
          <a:lstStyle/>
          <a:p>
            <a:r>
              <a:rPr lang="fr-FR" sz="1800">
                <a:solidFill>
                  <a:srgbClr val="66352E"/>
                </a:solidFill>
              </a:rPr>
              <a:t>SOMONO</a:t>
            </a:r>
            <a:endParaRPr lang="fr-FR"/>
          </a:p>
        </p:txBody>
      </p:sp>
      <p:sp>
        <p:nvSpPr>
          <p:cNvPr id="267267" name="Rectangle 3"/>
          <p:cNvSpPr>
            <a:spLocks noGrp="1" noChangeArrowheads="1"/>
          </p:cNvSpPr>
          <p:nvPr>
            <p:ph type="body" sz="half" idx="2"/>
          </p:nvPr>
        </p:nvSpPr>
        <p:spPr>
          <a:xfrm>
            <a:off x="0" y="5029200"/>
            <a:ext cx="4038600" cy="1676400"/>
          </a:xfrm>
          <a:solidFill>
            <a:srgbClr val="A5907A"/>
          </a:solidFill>
        </p:spPr>
        <p:txBody>
          <a:bodyPr>
            <a:noAutofit/>
          </a:bodyPr>
          <a:lstStyle/>
          <a:p>
            <a:pPr>
              <a:buFontTx/>
              <a:buNone/>
            </a:pPr>
            <a:r>
              <a:rPr lang="fr-FR" sz="1400" dirty="0"/>
              <a:t>Tradition </a:t>
            </a:r>
            <a:r>
              <a:rPr lang="fr-FR" sz="1400" dirty="0" err="1"/>
              <a:t>somono</a:t>
            </a:r>
            <a:r>
              <a:rPr lang="fr-FR" sz="1400" dirty="0"/>
              <a:t> du Nord :</a:t>
            </a:r>
            <a:r>
              <a:rPr lang="fr-FR" sz="1400" dirty="0" smtClean="0"/>
              <a:t> </a:t>
            </a:r>
            <a:r>
              <a:rPr lang="fr-FR" sz="1400" dirty="0" err="1" smtClean="0"/>
              <a:t>mabwé</a:t>
            </a:r>
            <a:r>
              <a:rPr lang="fr-FR" sz="1400" dirty="0" smtClean="0"/>
              <a:t> </a:t>
            </a:r>
            <a:r>
              <a:rPr lang="fr-FR" sz="1400" dirty="0" err="1" smtClean="0"/>
              <a:t>kwalu</a:t>
            </a:r>
            <a:endParaRPr lang="fr-FR" sz="1400" dirty="0" smtClean="0"/>
          </a:p>
          <a:p>
            <a:pPr>
              <a:buFontTx/>
              <a:buNone/>
            </a:pPr>
            <a:endParaRPr lang="fr-FR" sz="1400" dirty="0" smtClean="0"/>
          </a:p>
          <a:p>
            <a:pPr>
              <a:buFontTx/>
              <a:buNone/>
            </a:pPr>
            <a:r>
              <a:rPr lang="fr-FR" sz="1400" dirty="0" smtClean="0"/>
              <a:t>La cartographie des céramiques actuelles utilisées dans les concession génère une structure spatiale comparable à celle que l’archéologie peut retrouver</a:t>
            </a:r>
            <a:endParaRPr lang="fr-FR" sz="1400" dirty="0"/>
          </a:p>
        </p:txBody>
      </p:sp>
    </p:spTree>
  </p:cSld>
  <p:clrMapOvr>
    <a:masterClrMapping/>
  </p:clrMapOvr>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074" name="Picture 2" descr="BoucleNiger"/>
          <p:cNvPicPr>
            <a:picLocks noChangeAspect="1" noChangeArrowheads="1"/>
          </p:cNvPicPr>
          <p:nvPr/>
        </p:nvPicPr>
        <p:blipFill>
          <a:blip r:embed="rId3"/>
          <a:srcRect/>
          <a:stretch>
            <a:fillRect/>
          </a:stretch>
        </p:blipFill>
        <p:spPr bwMode="auto">
          <a:xfrm>
            <a:off x="0" y="1223963"/>
            <a:ext cx="9144000" cy="5634037"/>
          </a:xfrm>
          <a:prstGeom prst="rect">
            <a:avLst/>
          </a:prstGeom>
          <a:noFill/>
        </p:spPr>
      </p:pic>
      <p:sp>
        <p:nvSpPr>
          <p:cNvPr id="3075" name="Rectangle 3"/>
          <p:cNvSpPr>
            <a:spLocks noGrp="1" noChangeArrowheads="1"/>
          </p:cNvSpPr>
          <p:nvPr>
            <p:ph type="title"/>
          </p:nvPr>
        </p:nvSpPr>
        <p:spPr>
          <a:xfrm>
            <a:off x="0" y="0"/>
            <a:ext cx="9144000" cy="1524000"/>
          </a:xfrm>
          <a:solidFill>
            <a:srgbClr val="7C312A"/>
          </a:solidFill>
        </p:spPr>
        <p:txBody>
          <a:bodyPr>
            <a:normAutofit/>
          </a:bodyPr>
          <a:lstStyle/>
          <a:p>
            <a:pPr algn="l"/>
            <a:r>
              <a:rPr lang="fr-FR" sz="2000" dirty="0" smtClean="0">
                <a:solidFill>
                  <a:srgbClr val="FFFFFF"/>
                </a:solidFill>
                <a:latin typeface="Arial"/>
                <a:cs typeface="Arial"/>
              </a:rPr>
              <a:t>LA RESTITUTION DE SCENARIOS LOCAUX :</a:t>
            </a:r>
            <a:br>
              <a:rPr lang="fr-FR" sz="2000" dirty="0" smtClean="0">
                <a:solidFill>
                  <a:srgbClr val="FFFFFF"/>
                </a:solidFill>
                <a:latin typeface="Arial"/>
                <a:cs typeface="Arial"/>
              </a:rPr>
            </a:br>
            <a:r>
              <a:rPr lang="fr-FR" sz="2000" dirty="0" smtClean="0">
                <a:solidFill>
                  <a:srgbClr val="FFFFFF"/>
                </a:solidFill>
                <a:latin typeface="Arial"/>
                <a:cs typeface="Arial"/>
              </a:rPr>
              <a:t>Approche </a:t>
            </a:r>
            <a:r>
              <a:rPr lang="fr-FR" sz="2000" dirty="0" err="1" smtClean="0">
                <a:solidFill>
                  <a:srgbClr val="FFFFFF"/>
                </a:solidFill>
                <a:latin typeface="Arial"/>
                <a:cs typeface="Arial"/>
              </a:rPr>
              <a:t>ethno-historique</a:t>
            </a:r>
            <a:r>
              <a:rPr lang="fr-FR" sz="2000" dirty="0" smtClean="0">
                <a:solidFill>
                  <a:srgbClr val="FFFFFF"/>
                </a:solidFill>
                <a:latin typeface="Arial"/>
                <a:cs typeface="Arial"/>
              </a:rPr>
              <a:t> et archéologique de l’évolution de la tradition céramique dogon A</a:t>
            </a:r>
            <a:endParaRPr lang="fr-FR" sz="2000" dirty="0">
              <a:solidFill>
                <a:srgbClr val="FFFFFF"/>
              </a:solidFill>
              <a:latin typeface="Arial"/>
              <a:cs typeface="Arial"/>
            </a:endParaRPr>
          </a:p>
        </p:txBody>
      </p:sp>
      <p:pic>
        <p:nvPicPr>
          <p:cNvPr id="3076" name="Picture 4" descr="Parlers"/>
          <p:cNvPicPr>
            <a:picLocks noChangeAspect="1" noChangeArrowheads="1"/>
          </p:cNvPicPr>
          <p:nvPr/>
        </p:nvPicPr>
        <p:blipFill>
          <a:blip r:embed="rId4"/>
          <a:srcRect/>
          <a:stretch>
            <a:fillRect/>
          </a:stretch>
        </p:blipFill>
        <p:spPr bwMode="auto">
          <a:xfrm>
            <a:off x="2743200" y="4038600"/>
            <a:ext cx="1752600" cy="1258888"/>
          </a:xfrm>
          <a:prstGeom prst="rect">
            <a:avLst/>
          </a:prstGeom>
          <a:noFill/>
          <a:ln w="34925">
            <a:noFill/>
            <a:miter lim="800000"/>
            <a:headEnd/>
            <a:tailEnd/>
          </a:ln>
        </p:spPr>
      </p:pic>
      <p:sp>
        <p:nvSpPr>
          <p:cNvPr id="3077" name="Line 5"/>
          <p:cNvSpPr>
            <a:spLocks noChangeShapeType="1"/>
          </p:cNvSpPr>
          <p:nvPr/>
        </p:nvSpPr>
        <p:spPr bwMode="auto">
          <a:xfrm>
            <a:off x="4495800" y="1676400"/>
            <a:ext cx="0" cy="5181600"/>
          </a:xfrm>
          <a:prstGeom prst="line">
            <a:avLst/>
          </a:prstGeom>
          <a:noFill/>
          <a:ln w="25400">
            <a:solidFill>
              <a:srgbClr val="FF0000"/>
            </a:solidFill>
            <a:round/>
            <a:headEnd/>
            <a:tailEnd/>
          </a:ln>
        </p:spPr>
        <p:txBody>
          <a:bodyPr wrap="none" anchor="ctr">
            <a:prstTxWarp prst="textNoShape">
              <a:avLst/>
            </a:prstTxWarp>
          </a:bodyPr>
          <a:lstStyle/>
          <a:p>
            <a:endParaRPr lang="fr-FR"/>
          </a:p>
        </p:txBody>
      </p:sp>
      <p:sp>
        <p:nvSpPr>
          <p:cNvPr id="3078" name="Line 6"/>
          <p:cNvSpPr>
            <a:spLocks noChangeShapeType="1"/>
          </p:cNvSpPr>
          <p:nvPr/>
        </p:nvSpPr>
        <p:spPr bwMode="auto">
          <a:xfrm flipH="1">
            <a:off x="2743200" y="1676400"/>
            <a:ext cx="0" cy="5181600"/>
          </a:xfrm>
          <a:prstGeom prst="line">
            <a:avLst/>
          </a:prstGeom>
          <a:noFill/>
          <a:ln w="25400">
            <a:solidFill>
              <a:srgbClr val="FF0000"/>
            </a:solidFill>
            <a:round/>
            <a:headEnd/>
            <a:tailEnd/>
          </a:ln>
        </p:spPr>
        <p:txBody>
          <a:bodyPr wrap="none" anchor="ctr">
            <a:prstTxWarp prst="textNoShape">
              <a:avLst/>
            </a:prstTxWarp>
          </a:bodyPr>
          <a:lstStyle/>
          <a:p>
            <a:endParaRPr lang="fr-FR"/>
          </a:p>
        </p:txBody>
      </p:sp>
      <p:sp>
        <p:nvSpPr>
          <p:cNvPr id="3079" name="Line 7"/>
          <p:cNvSpPr>
            <a:spLocks noChangeShapeType="1"/>
          </p:cNvSpPr>
          <p:nvPr/>
        </p:nvSpPr>
        <p:spPr bwMode="auto">
          <a:xfrm flipH="1">
            <a:off x="0" y="5257800"/>
            <a:ext cx="9144000" cy="76200"/>
          </a:xfrm>
          <a:prstGeom prst="line">
            <a:avLst/>
          </a:prstGeom>
          <a:noFill/>
          <a:ln w="25400">
            <a:solidFill>
              <a:srgbClr val="FF0000"/>
            </a:solidFill>
            <a:round/>
            <a:headEnd/>
            <a:tailEnd/>
          </a:ln>
        </p:spPr>
        <p:txBody>
          <a:bodyPr wrap="none" anchor="ctr">
            <a:prstTxWarp prst="textNoShape">
              <a:avLst/>
            </a:prstTxWarp>
          </a:bodyPr>
          <a:lstStyle/>
          <a:p>
            <a:endParaRPr lang="fr-FR"/>
          </a:p>
        </p:txBody>
      </p:sp>
      <p:sp>
        <p:nvSpPr>
          <p:cNvPr id="3080" name="Line 8"/>
          <p:cNvSpPr>
            <a:spLocks noChangeShapeType="1"/>
          </p:cNvSpPr>
          <p:nvPr/>
        </p:nvSpPr>
        <p:spPr bwMode="auto">
          <a:xfrm flipH="1">
            <a:off x="0" y="3962400"/>
            <a:ext cx="9144000" cy="76200"/>
          </a:xfrm>
          <a:prstGeom prst="line">
            <a:avLst/>
          </a:prstGeom>
          <a:noFill/>
          <a:ln w="25400">
            <a:solidFill>
              <a:srgbClr val="FF0000"/>
            </a:solidFill>
            <a:round/>
            <a:headEnd/>
            <a:tailEnd/>
          </a:ln>
        </p:spPr>
        <p:txBody>
          <a:bodyPr wrap="none" anchor="ctr">
            <a:prstTxWarp prst="textNoShape">
              <a:avLst/>
            </a:prstTxWarp>
          </a:bodyPr>
          <a:lstStyle/>
          <a:p>
            <a:endParaRPr lang="fr-FR"/>
          </a:p>
        </p:txBody>
      </p:sp>
      <p:pic>
        <p:nvPicPr>
          <p:cNvPr id="3083" name="Picture 11" descr="PotièreA"/>
          <p:cNvPicPr>
            <a:picLocks noChangeAspect="1" noChangeArrowheads="1"/>
          </p:cNvPicPr>
          <p:nvPr/>
        </p:nvPicPr>
        <p:blipFill>
          <a:blip r:embed="rId5"/>
          <a:srcRect/>
          <a:stretch>
            <a:fillRect/>
          </a:stretch>
        </p:blipFill>
        <p:spPr bwMode="auto">
          <a:xfrm>
            <a:off x="5421313" y="1524000"/>
            <a:ext cx="3494087" cy="5334000"/>
          </a:xfrm>
          <a:prstGeom prst="rect">
            <a:avLst/>
          </a:prstGeom>
          <a:noFill/>
          <a:ln w="31750">
            <a:noFill/>
            <a:miter lim="800000"/>
            <a:headEnd/>
            <a:tailEnd/>
          </a:ln>
        </p:spPr>
      </p:pic>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46786" name="Rectangle 2"/>
          <p:cNvSpPr>
            <a:spLocks noGrp="1" noChangeArrowheads="1"/>
          </p:cNvSpPr>
          <p:nvPr>
            <p:ph type="title"/>
          </p:nvPr>
        </p:nvSpPr>
        <p:spPr>
          <a:xfrm>
            <a:off x="0" y="0"/>
            <a:ext cx="9144000" cy="609600"/>
          </a:xfrm>
          <a:solidFill>
            <a:srgbClr val="A5907A"/>
          </a:solidFill>
        </p:spPr>
        <p:txBody>
          <a:bodyPr>
            <a:normAutofit/>
          </a:bodyPr>
          <a:lstStyle/>
          <a:p>
            <a:r>
              <a:rPr lang="fr-FR" sz="2000" dirty="0">
                <a:solidFill>
                  <a:srgbClr val="000000"/>
                </a:solidFill>
              </a:rPr>
              <a:t>Une mosa</a:t>
            </a:r>
            <a:r>
              <a:rPr lang="fr-FR" altLang="ja-JP" sz="2000" dirty="0">
                <a:solidFill>
                  <a:srgbClr val="000000"/>
                </a:solidFill>
              </a:rPr>
              <a:t>ïque de « parlers »</a:t>
            </a:r>
            <a:endParaRPr lang="fr-FR" sz="2000" dirty="0"/>
          </a:p>
        </p:txBody>
      </p:sp>
      <p:pic>
        <p:nvPicPr>
          <p:cNvPr id="246787" name="Picture 3" descr="Falaise"/>
          <p:cNvPicPr>
            <a:picLocks noChangeAspect="1" noChangeArrowheads="1"/>
          </p:cNvPicPr>
          <p:nvPr/>
        </p:nvPicPr>
        <p:blipFill>
          <a:blip r:embed="rId3"/>
          <a:srcRect/>
          <a:stretch>
            <a:fillRect/>
          </a:stretch>
        </p:blipFill>
        <p:spPr bwMode="auto">
          <a:xfrm>
            <a:off x="0" y="609600"/>
            <a:ext cx="5029200" cy="4713288"/>
          </a:xfrm>
          <a:prstGeom prst="rect">
            <a:avLst/>
          </a:prstGeom>
          <a:noFill/>
        </p:spPr>
      </p:pic>
      <p:pic>
        <p:nvPicPr>
          <p:cNvPr id="246788" name="Picture 4" descr="Parlers"/>
          <p:cNvPicPr>
            <a:picLocks noChangeAspect="1" noChangeArrowheads="1"/>
          </p:cNvPicPr>
          <p:nvPr/>
        </p:nvPicPr>
        <p:blipFill>
          <a:blip r:embed="rId4"/>
          <a:srcRect/>
          <a:stretch>
            <a:fillRect/>
          </a:stretch>
        </p:blipFill>
        <p:spPr bwMode="auto">
          <a:xfrm>
            <a:off x="2133600" y="1860550"/>
            <a:ext cx="6934200" cy="4976813"/>
          </a:xfrm>
          <a:prstGeom prst="rect">
            <a:avLst/>
          </a:prstGeom>
          <a:noFill/>
          <a:ln w="34925">
            <a:solidFill>
              <a:srgbClr val="66352E"/>
            </a:solidFill>
            <a:miter lim="800000"/>
            <a:headEnd/>
            <a:tailEnd/>
          </a:ln>
        </p:spPr>
      </p:pic>
      <p:sp>
        <p:nvSpPr>
          <p:cNvPr id="246789" name="Text Box 5"/>
          <p:cNvSpPr txBox="1">
            <a:spLocks noChangeArrowheads="1"/>
          </p:cNvSpPr>
          <p:nvPr/>
        </p:nvSpPr>
        <p:spPr bwMode="auto">
          <a:xfrm>
            <a:off x="7375525" y="5830888"/>
            <a:ext cx="1031875" cy="457200"/>
          </a:xfrm>
          <a:prstGeom prst="rect">
            <a:avLst/>
          </a:prstGeom>
          <a:noFill/>
          <a:ln w="9525">
            <a:noFill/>
            <a:miter lim="800000"/>
            <a:headEnd/>
            <a:tailEnd/>
          </a:ln>
        </p:spPr>
        <p:txBody>
          <a:bodyPr wrap="none">
            <a:prstTxWarp prst="textNoShape">
              <a:avLst/>
            </a:prstTxWarp>
            <a:spAutoFit/>
          </a:bodyPr>
          <a:lstStyle/>
          <a:p>
            <a:r>
              <a:rPr lang="fr-FR" i="1">
                <a:solidFill>
                  <a:srgbClr val="66352E"/>
                </a:solidFill>
              </a:rPr>
              <a:t>Plaine</a:t>
            </a:r>
            <a:endParaRPr lang="fr-FR" i="1"/>
          </a:p>
        </p:txBody>
      </p:sp>
      <p:sp>
        <p:nvSpPr>
          <p:cNvPr id="246790" name="Text Box 6"/>
          <p:cNvSpPr txBox="1">
            <a:spLocks noChangeArrowheads="1"/>
          </p:cNvSpPr>
          <p:nvPr/>
        </p:nvSpPr>
        <p:spPr bwMode="auto">
          <a:xfrm>
            <a:off x="2651125" y="1792288"/>
            <a:ext cx="1217613" cy="457200"/>
          </a:xfrm>
          <a:prstGeom prst="rect">
            <a:avLst/>
          </a:prstGeom>
          <a:noFill/>
          <a:ln w="9525">
            <a:noFill/>
            <a:miter lim="800000"/>
            <a:headEnd/>
            <a:tailEnd/>
          </a:ln>
        </p:spPr>
        <p:txBody>
          <a:bodyPr wrap="none">
            <a:prstTxWarp prst="textNoShape">
              <a:avLst/>
            </a:prstTxWarp>
            <a:spAutoFit/>
          </a:bodyPr>
          <a:lstStyle/>
          <a:p>
            <a:r>
              <a:rPr lang="fr-FR" i="1">
                <a:solidFill>
                  <a:srgbClr val="66352E"/>
                </a:solidFill>
              </a:rPr>
              <a:t>Plateau</a:t>
            </a:r>
            <a:endParaRPr lang="fr-FR">
              <a:solidFill>
                <a:srgbClr val="66352E"/>
              </a:solidFill>
            </a:endParaRPr>
          </a:p>
        </p:txBody>
      </p:sp>
      <p:sp>
        <p:nvSpPr>
          <p:cNvPr id="246791" name="Text Box 7"/>
          <p:cNvSpPr txBox="1">
            <a:spLocks noChangeArrowheads="1"/>
          </p:cNvSpPr>
          <p:nvPr/>
        </p:nvSpPr>
        <p:spPr bwMode="auto">
          <a:xfrm rot="-2590605">
            <a:off x="2514600" y="5562600"/>
            <a:ext cx="1311275" cy="457200"/>
          </a:xfrm>
          <a:prstGeom prst="rect">
            <a:avLst/>
          </a:prstGeom>
          <a:noFill/>
          <a:ln w="9525">
            <a:noFill/>
            <a:miter lim="800000"/>
            <a:headEnd/>
            <a:tailEnd/>
          </a:ln>
        </p:spPr>
        <p:txBody>
          <a:bodyPr>
            <a:prstTxWarp prst="textNoShape">
              <a:avLst/>
            </a:prstTxWarp>
            <a:spAutoFit/>
          </a:bodyPr>
          <a:lstStyle/>
          <a:p>
            <a:r>
              <a:rPr lang="fr-FR" i="1">
                <a:solidFill>
                  <a:srgbClr val="66352E"/>
                </a:solidFill>
              </a:rPr>
              <a:t>Falaise</a:t>
            </a:r>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re 1"/>
          <p:cNvSpPr>
            <a:spLocks noGrp="1"/>
          </p:cNvSpPr>
          <p:nvPr>
            <p:ph type="title"/>
          </p:nvPr>
        </p:nvSpPr>
        <p:spPr>
          <a:xfrm>
            <a:off x="-1" y="46038"/>
            <a:ext cx="9083111" cy="563562"/>
          </a:xfrm>
          <a:solidFill>
            <a:srgbClr val="A5907A"/>
          </a:solidFill>
        </p:spPr>
        <p:txBody>
          <a:bodyPr>
            <a:normAutofit/>
          </a:bodyPr>
          <a:lstStyle/>
          <a:p>
            <a:r>
              <a:rPr lang="fr-FR" sz="2000" dirty="0" smtClean="0">
                <a:solidFill>
                  <a:srgbClr val="000000"/>
                </a:solidFill>
                <a:latin typeface="Arial"/>
                <a:cs typeface="Arial"/>
              </a:rPr>
              <a:t>Evolution chronologique de la tradition Dogon A</a:t>
            </a:r>
            <a:endParaRPr lang="fr-FR" sz="2000" dirty="0">
              <a:solidFill>
                <a:srgbClr val="000000"/>
              </a:solidFill>
              <a:latin typeface="Arial"/>
              <a:cs typeface="Arial"/>
            </a:endParaRPr>
          </a:p>
        </p:txBody>
      </p:sp>
      <p:pic>
        <p:nvPicPr>
          <p:cNvPr id="7" name="Espace réservé du contenu 6" descr="TAancPhotoX.psd"/>
          <p:cNvPicPr>
            <a:picLocks noGrp="1" noChangeAspect="1"/>
          </p:cNvPicPr>
          <p:nvPr>
            <p:ph idx="1"/>
          </p:nvPr>
        </p:nvPicPr>
        <p:blipFill>
          <a:blip r:embed="rId2"/>
          <a:srcRect l="-100" r="-100"/>
          <a:stretch>
            <a:fillRect/>
          </a:stretch>
        </p:blipFill>
        <p:spPr>
          <a:xfrm>
            <a:off x="94375" y="838200"/>
            <a:ext cx="4485081" cy="5791200"/>
          </a:xfrm>
        </p:spPr>
      </p:pic>
      <p:pic>
        <p:nvPicPr>
          <p:cNvPr id="8" name="Image 7" descr="TArécPhotoX.psd"/>
          <p:cNvPicPr>
            <a:picLocks noChangeAspect="1"/>
          </p:cNvPicPr>
          <p:nvPr/>
        </p:nvPicPr>
        <p:blipFill>
          <a:blip r:embed="rId3"/>
          <a:stretch>
            <a:fillRect/>
          </a:stretch>
        </p:blipFill>
        <p:spPr>
          <a:xfrm>
            <a:off x="4696967" y="879705"/>
            <a:ext cx="4370833" cy="5749695"/>
          </a:xfrm>
          <a:prstGeom prst="rect">
            <a:avLst/>
          </a:prstGeom>
        </p:spPr>
      </p:pic>
    </p:spTree>
  </p:cSld>
  <p:clrMapOvr>
    <a:masterClrMapping/>
  </p:clrMapOvr>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34507" name="Picture 11" descr="TradA"/>
          <p:cNvPicPr>
            <a:picLocks noChangeAspect="1" noChangeArrowheads="1"/>
          </p:cNvPicPr>
          <p:nvPr/>
        </p:nvPicPr>
        <p:blipFill>
          <a:blip r:embed="rId3"/>
          <a:srcRect/>
          <a:stretch>
            <a:fillRect/>
          </a:stretch>
        </p:blipFill>
        <p:spPr bwMode="auto">
          <a:xfrm>
            <a:off x="4298950" y="0"/>
            <a:ext cx="4845050" cy="3171825"/>
          </a:xfrm>
          <a:prstGeom prst="rect">
            <a:avLst/>
          </a:prstGeom>
          <a:noFill/>
        </p:spPr>
      </p:pic>
      <p:pic>
        <p:nvPicPr>
          <p:cNvPr id="234502" name="Picture 6" descr="Tradition A"/>
          <p:cNvPicPr>
            <a:picLocks noChangeAspect="1" noChangeArrowheads="1"/>
          </p:cNvPicPr>
          <p:nvPr/>
        </p:nvPicPr>
        <p:blipFill>
          <a:blip r:embed="rId4"/>
          <a:srcRect/>
          <a:stretch>
            <a:fillRect/>
          </a:stretch>
        </p:blipFill>
        <p:spPr bwMode="auto">
          <a:xfrm>
            <a:off x="0" y="1524000"/>
            <a:ext cx="5842000" cy="4068763"/>
          </a:xfrm>
          <a:prstGeom prst="rect">
            <a:avLst/>
          </a:prstGeom>
          <a:noFill/>
          <a:ln w="38100">
            <a:solidFill>
              <a:srgbClr val="66352E"/>
            </a:solidFill>
            <a:miter lim="800000"/>
            <a:headEnd/>
            <a:tailEnd/>
          </a:ln>
        </p:spPr>
      </p:pic>
      <p:pic>
        <p:nvPicPr>
          <p:cNvPr id="234503" name="Picture 7" descr="PoterieAFac1x"/>
          <p:cNvPicPr>
            <a:picLocks noChangeAspect="1" noChangeArrowheads="1"/>
          </p:cNvPicPr>
          <p:nvPr/>
        </p:nvPicPr>
        <p:blipFill>
          <a:blip r:embed="rId5"/>
          <a:srcRect/>
          <a:stretch>
            <a:fillRect/>
          </a:stretch>
        </p:blipFill>
        <p:spPr bwMode="auto">
          <a:xfrm>
            <a:off x="4343400" y="5257800"/>
            <a:ext cx="2514600" cy="1363663"/>
          </a:xfrm>
          <a:prstGeom prst="rect">
            <a:avLst/>
          </a:prstGeom>
          <a:noFill/>
          <a:ln w="38100">
            <a:solidFill>
              <a:srgbClr val="66352E"/>
            </a:solidFill>
            <a:miter lim="800000"/>
            <a:headEnd/>
            <a:tailEnd/>
          </a:ln>
        </p:spPr>
      </p:pic>
      <p:pic>
        <p:nvPicPr>
          <p:cNvPr id="234504" name="Picture 8" descr="PoterieAfac5x"/>
          <p:cNvPicPr>
            <a:picLocks noChangeAspect="1" noChangeArrowheads="1"/>
          </p:cNvPicPr>
          <p:nvPr/>
        </p:nvPicPr>
        <p:blipFill>
          <a:blip r:embed="rId6"/>
          <a:srcRect/>
          <a:stretch>
            <a:fillRect/>
          </a:stretch>
        </p:blipFill>
        <p:spPr bwMode="auto">
          <a:xfrm>
            <a:off x="0" y="0"/>
            <a:ext cx="3200400" cy="1189038"/>
          </a:xfrm>
          <a:prstGeom prst="rect">
            <a:avLst/>
          </a:prstGeom>
          <a:noFill/>
          <a:ln w="38100">
            <a:solidFill>
              <a:srgbClr val="66352E"/>
            </a:solidFill>
            <a:miter lim="800000"/>
            <a:headEnd/>
            <a:tailEnd/>
          </a:ln>
        </p:spPr>
      </p:pic>
      <p:pic>
        <p:nvPicPr>
          <p:cNvPr id="234505" name="Picture 9" descr="PoterieAfac3x"/>
          <p:cNvPicPr>
            <a:picLocks noChangeAspect="1" noChangeArrowheads="1"/>
          </p:cNvPicPr>
          <p:nvPr/>
        </p:nvPicPr>
        <p:blipFill>
          <a:blip r:embed="rId7"/>
          <a:srcRect/>
          <a:stretch>
            <a:fillRect/>
          </a:stretch>
        </p:blipFill>
        <p:spPr bwMode="auto">
          <a:xfrm>
            <a:off x="6019800" y="2811463"/>
            <a:ext cx="2819400" cy="1379537"/>
          </a:xfrm>
          <a:prstGeom prst="rect">
            <a:avLst/>
          </a:prstGeom>
          <a:noFill/>
          <a:ln w="38100">
            <a:solidFill>
              <a:srgbClr val="66352E"/>
            </a:solidFill>
            <a:miter lim="800000"/>
            <a:headEnd/>
            <a:tailEnd/>
          </a:ln>
        </p:spPr>
      </p:pic>
      <p:sp>
        <p:nvSpPr>
          <p:cNvPr id="234508" name="Text Box 12"/>
          <p:cNvSpPr txBox="1">
            <a:spLocks noChangeArrowheads="1"/>
          </p:cNvSpPr>
          <p:nvPr/>
        </p:nvSpPr>
        <p:spPr bwMode="auto">
          <a:xfrm>
            <a:off x="76200" y="5791200"/>
            <a:ext cx="2917122" cy="646331"/>
          </a:xfrm>
          <a:prstGeom prst="rect">
            <a:avLst/>
          </a:prstGeom>
          <a:noFill/>
          <a:ln w="9525">
            <a:noFill/>
            <a:miter lim="800000"/>
            <a:headEnd/>
            <a:tailEnd/>
          </a:ln>
        </p:spPr>
        <p:txBody>
          <a:bodyPr wrap="none">
            <a:prstTxWarp prst="textNoShape">
              <a:avLst/>
            </a:prstTxWarp>
            <a:spAutoFit/>
          </a:bodyPr>
          <a:lstStyle/>
          <a:p>
            <a:r>
              <a:rPr lang="fr-FR" dirty="0"/>
              <a:t>Histoire de la diaspora dogon</a:t>
            </a:r>
          </a:p>
          <a:p>
            <a:r>
              <a:rPr lang="fr-FR" dirty="0"/>
              <a:t> depuis </a:t>
            </a:r>
            <a:r>
              <a:rPr lang="fr-FR" dirty="0" smtClean="0"/>
              <a:t>Kan 1300 – 2000 AD</a:t>
            </a:r>
            <a:endParaRPr lang="fr-FR" dirty="0"/>
          </a:p>
        </p:txBody>
      </p:sp>
      <p:sp>
        <p:nvSpPr>
          <p:cNvPr id="234509" name="Text Box 13"/>
          <p:cNvSpPr txBox="1">
            <a:spLocks noChangeArrowheads="1"/>
          </p:cNvSpPr>
          <p:nvPr/>
        </p:nvSpPr>
        <p:spPr bwMode="auto">
          <a:xfrm>
            <a:off x="7375525" y="115888"/>
            <a:ext cx="1657350" cy="457200"/>
          </a:xfrm>
          <a:prstGeom prst="rect">
            <a:avLst/>
          </a:prstGeom>
          <a:noFill/>
          <a:ln w="9525">
            <a:noFill/>
            <a:miter lim="800000"/>
            <a:headEnd/>
            <a:tailEnd/>
          </a:ln>
        </p:spPr>
        <p:txBody>
          <a:bodyPr wrap="none">
            <a:prstTxWarp prst="textNoShape">
              <a:avLst/>
            </a:prstTxWarp>
            <a:spAutoFit/>
          </a:bodyPr>
          <a:lstStyle/>
          <a:p>
            <a:r>
              <a:rPr lang="fr-FR"/>
              <a:t>Tradition A</a:t>
            </a:r>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1203" name="Rectangle 3"/>
          <p:cNvSpPr>
            <a:spLocks noGrp="1" noChangeArrowheads="1"/>
          </p:cNvSpPr>
          <p:nvPr>
            <p:ph type="body" idx="1"/>
          </p:nvPr>
        </p:nvSpPr>
        <p:spPr>
          <a:xfrm>
            <a:off x="5943600" y="838200"/>
            <a:ext cx="3200400" cy="6019800"/>
          </a:xfrm>
          <a:solidFill>
            <a:srgbClr val="A5907A"/>
          </a:solidFill>
        </p:spPr>
        <p:txBody>
          <a:bodyPr/>
          <a:lstStyle/>
          <a:p>
            <a:pPr lvl="1">
              <a:lnSpc>
                <a:spcPct val="90000"/>
              </a:lnSpc>
              <a:buFontTx/>
              <a:buNone/>
            </a:pPr>
            <a:endParaRPr lang="fr-FR" sz="2400" dirty="0">
              <a:solidFill>
                <a:srgbClr val="000000"/>
              </a:solidFill>
            </a:endParaRPr>
          </a:p>
          <a:p>
            <a:pPr lvl="1">
              <a:lnSpc>
                <a:spcPct val="90000"/>
              </a:lnSpc>
              <a:buFontTx/>
              <a:buNone/>
            </a:pPr>
            <a:endParaRPr lang="fr-FR" sz="2400" dirty="0">
              <a:solidFill>
                <a:srgbClr val="000000"/>
              </a:solidFill>
            </a:endParaRPr>
          </a:p>
          <a:p>
            <a:pPr lvl="1">
              <a:lnSpc>
                <a:spcPct val="90000"/>
              </a:lnSpc>
              <a:buFontTx/>
              <a:buNone/>
            </a:pPr>
            <a:r>
              <a:rPr lang="fr-FR" sz="1800" dirty="0">
                <a:solidFill>
                  <a:srgbClr val="000000"/>
                </a:solidFill>
                <a:latin typeface="Arial"/>
                <a:cs typeface="Arial"/>
              </a:rPr>
              <a:t>Tenter la</a:t>
            </a:r>
          </a:p>
          <a:p>
            <a:pPr lvl="1">
              <a:lnSpc>
                <a:spcPct val="90000"/>
              </a:lnSpc>
              <a:buFontTx/>
              <a:buNone/>
            </a:pPr>
            <a:r>
              <a:rPr lang="fr-FR" sz="1800" dirty="0">
                <a:solidFill>
                  <a:srgbClr val="000000"/>
                </a:solidFill>
                <a:latin typeface="Arial"/>
                <a:cs typeface="Arial"/>
              </a:rPr>
              <a:t>reconstitution</a:t>
            </a:r>
          </a:p>
          <a:p>
            <a:pPr lvl="1">
              <a:lnSpc>
                <a:spcPct val="90000"/>
              </a:lnSpc>
              <a:buFontTx/>
              <a:buNone/>
            </a:pPr>
            <a:r>
              <a:rPr lang="fr-FR" sz="1800" dirty="0">
                <a:solidFill>
                  <a:srgbClr val="000000"/>
                </a:solidFill>
                <a:latin typeface="Arial"/>
                <a:cs typeface="Arial"/>
              </a:rPr>
              <a:t>d’une histoire</a:t>
            </a:r>
          </a:p>
          <a:p>
            <a:pPr lvl="1">
              <a:lnSpc>
                <a:spcPct val="90000"/>
              </a:lnSpc>
              <a:buFontTx/>
              <a:buNone/>
            </a:pPr>
            <a:r>
              <a:rPr lang="fr-FR" sz="1800" dirty="0">
                <a:solidFill>
                  <a:srgbClr val="000000"/>
                </a:solidFill>
                <a:latin typeface="Arial"/>
                <a:cs typeface="Arial"/>
              </a:rPr>
              <a:t>culturelle des</a:t>
            </a:r>
          </a:p>
          <a:p>
            <a:pPr lvl="1">
              <a:lnSpc>
                <a:spcPct val="90000"/>
              </a:lnSpc>
              <a:buFontTx/>
              <a:buNone/>
            </a:pPr>
            <a:r>
              <a:rPr lang="fr-FR" sz="1800" dirty="0">
                <a:solidFill>
                  <a:srgbClr val="000000"/>
                </a:solidFill>
                <a:latin typeface="Arial"/>
                <a:cs typeface="Arial"/>
              </a:rPr>
              <a:t>traditions</a:t>
            </a:r>
          </a:p>
          <a:p>
            <a:pPr lvl="1">
              <a:lnSpc>
                <a:spcPct val="90000"/>
              </a:lnSpc>
              <a:buFontTx/>
              <a:buNone/>
            </a:pPr>
            <a:r>
              <a:rPr lang="fr-FR" sz="1800" dirty="0">
                <a:solidFill>
                  <a:srgbClr val="000000"/>
                </a:solidFill>
                <a:latin typeface="Arial"/>
                <a:cs typeface="Arial"/>
              </a:rPr>
              <a:t>céramiques en</a:t>
            </a:r>
          </a:p>
          <a:p>
            <a:pPr lvl="1">
              <a:lnSpc>
                <a:spcPct val="90000"/>
              </a:lnSpc>
              <a:buFontTx/>
              <a:buNone/>
            </a:pPr>
            <a:r>
              <a:rPr lang="fr-FR" sz="1800" dirty="0">
                <a:solidFill>
                  <a:srgbClr val="000000"/>
                </a:solidFill>
                <a:latin typeface="Arial"/>
                <a:cs typeface="Arial"/>
              </a:rPr>
              <a:t>termes d’identités</a:t>
            </a:r>
          </a:p>
          <a:p>
            <a:pPr lvl="1">
              <a:lnSpc>
                <a:spcPct val="90000"/>
              </a:lnSpc>
              <a:buFontTx/>
              <a:buNone/>
            </a:pPr>
            <a:r>
              <a:rPr lang="fr-FR" sz="1800" dirty="0" err="1">
                <a:solidFill>
                  <a:srgbClr val="000000"/>
                </a:solidFill>
                <a:latin typeface="Arial"/>
                <a:cs typeface="Arial"/>
              </a:rPr>
              <a:t>ethno-linguistiques</a:t>
            </a:r>
            <a:endParaRPr lang="fr-FR" sz="1800" dirty="0">
              <a:solidFill>
                <a:srgbClr val="000000"/>
              </a:solidFill>
              <a:latin typeface="Arial"/>
              <a:cs typeface="Arial"/>
            </a:endParaRPr>
          </a:p>
        </p:txBody>
      </p:sp>
      <p:pic>
        <p:nvPicPr>
          <p:cNvPr id="51204" name="Picture 4" descr="Langues"/>
          <p:cNvPicPr>
            <a:picLocks noChangeAspect="1" noChangeArrowheads="1"/>
          </p:cNvPicPr>
          <p:nvPr/>
        </p:nvPicPr>
        <p:blipFill>
          <a:blip r:embed="rId3"/>
          <a:srcRect/>
          <a:stretch>
            <a:fillRect/>
          </a:stretch>
        </p:blipFill>
        <p:spPr bwMode="auto">
          <a:xfrm>
            <a:off x="0" y="838200"/>
            <a:ext cx="5946775" cy="6019800"/>
          </a:xfrm>
          <a:prstGeom prst="rect">
            <a:avLst/>
          </a:prstGeom>
          <a:noFill/>
        </p:spPr>
      </p:pic>
      <p:sp>
        <p:nvSpPr>
          <p:cNvPr id="51205" name="Text Box 5"/>
          <p:cNvSpPr txBox="1">
            <a:spLocks noChangeArrowheads="1"/>
          </p:cNvSpPr>
          <p:nvPr/>
        </p:nvSpPr>
        <p:spPr bwMode="auto">
          <a:xfrm>
            <a:off x="4572000" y="5983288"/>
            <a:ext cx="4572000" cy="369332"/>
          </a:xfrm>
          <a:prstGeom prst="rect">
            <a:avLst/>
          </a:prstGeom>
          <a:solidFill>
            <a:srgbClr val="7C312A"/>
          </a:solidFill>
          <a:ln w="9525">
            <a:noFill/>
            <a:miter lim="800000"/>
            <a:headEnd/>
            <a:tailEnd/>
          </a:ln>
        </p:spPr>
        <p:txBody>
          <a:bodyPr>
            <a:prstTxWarp prst="textNoShape">
              <a:avLst/>
            </a:prstTxWarp>
            <a:spAutoFit/>
          </a:bodyPr>
          <a:lstStyle/>
          <a:p>
            <a:r>
              <a:rPr lang="fr-FR" dirty="0">
                <a:solidFill>
                  <a:schemeClr val="bg1"/>
                </a:solidFill>
              </a:rPr>
              <a:t>La famille </a:t>
            </a:r>
            <a:r>
              <a:rPr lang="fr-FR" dirty="0" err="1">
                <a:solidFill>
                  <a:schemeClr val="bg1"/>
                </a:solidFill>
              </a:rPr>
              <a:t>nilo-saharienne</a:t>
            </a:r>
            <a:endParaRPr lang="fr-FR" dirty="0">
              <a:solidFill>
                <a:schemeClr val="bg1"/>
              </a:solidFill>
            </a:endParaRPr>
          </a:p>
        </p:txBody>
      </p:sp>
      <p:sp>
        <p:nvSpPr>
          <p:cNvPr id="51207" name="Rectangle 7"/>
          <p:cNvSpPr>
            <a:spLocks noChangeArrowheads="1"/>
          </p:cNvSpPr>
          <p:nvPr/>
        </p:nvSpPr>
        <p:spPr bwMode="auto">
          <a:xfrm rot="1675869">
            <a:off x="1222375" y="1943100"/>
            <a:ext cx="4043363" cy="1981200"/>
          </a:xfrm>
          <a:prstGeom prst="rect">
            <a:avLst/>
          </a:prstGeom>
          <a:noFill/>
          <a:ln w="25400">
            <a:solidFill>
              <a:srgbClr val="FF0000"/>
            </a:solidFill>
            <a:miter lim="800000"/>
            <a:headEnd/>
            <a:tailEnd/>
          </a:ln>
        </p:spPr>
        <p:txBody>
          <a:bodyPr>
            <a:prstTxWarp prst="textNoShape">
              <a:avLst/>
            </a:prstTxWarp>
          </a:bodyPr>
          <a:lstStyle/>
          <a:p>
            <a:endParaRPr lang="fr-FR"/>
          </a:p>
        </p:txBody>
      </p:sp>
      <p:sp>
        <p:nvSpPr>
          <p:cNvPr id="51202" name="Rectangle 2"/>
          <p:cNvSpPr>
            <a:spLocks noGrp="1" noChangeArrowheads="1"/>
          </p:cNvSpPr>
          <p:nvPr>
            <p:ph type="title"/>
          </p:nvPr>
        </p:nvSpPr>
        <p:spPr>
          <a:xfrm>
            <a:off x="0" y="0"/>
            <a:ext cx="9144000" cy="838200"/>
          </a:xfrm>
          <a:solidFill>
            <a:srgbClr val="660000"/>
          </a:solidFill>
        </p:spPr>
        <p:txBody>
          <a:bodyPr>
            <a:normAutofit/>
          </a:bodyPr>
          <a:lstStyle/>
          <a:p>
            <a:r>
              <a:rPr lang="fr-FR" sz="2000" dirty="0" smtClean="0">
                <a:solidFill>
                  <a:srgbClr val="FFFFFF"/>
                </a:solidFill>
                <a:latin typeface="Arial"/>
                <a:cs typeface="Arial"/>
              </a:rPr>
              <a:t>LA RESTITUTION DE SCENARIOS LOCAUX :</a:t>
            </a:r>
            <a:br>
              <a:rPr lang="fr-FR" sz="2000" dirty="0" smtClean="0">
                <a:solidFill>
                  <a:srgbClr val="FFFFFF"/>
                </a:solidFill>
                <a:latin typeface="Arial"/>
                <a:cs typeface="Arial"/>
              </a:rPr>
            </a:br>
            <a:r>
              <a:rPr lang="fr-FR" sz="2000" dirty="0" smtClean="0">
                <a:solidFill>
                  <a:srgbClr val="FFFFFF"/>
                </a:solidFill>
                <a:latin typeface="Arial"/>
                <a:cs typeface="Arial"/>
              </a:rPr>
              <a:t>Approche </a:t>
            </a:r>
            <a:r>
              <a:rPr lang="fr-FR" sz="2000" dirty="0" err="1" smtClean="0">
                <a:solidFill>
                  <a:srgbClr val="FFFFFF"/>
                </a:solidFill>
                <a:latin typeface="Arial"/>
                <a:cs typeface="Arial"/>
              </a:rPr>
              <a:t>ethno-historique</a:t>
            </a:r>
            <a:r>
              <a:rPr lang="fr-FR" sz="2000" dirty="0" smtClean="0">
                <a:solidFill>
                  <a:srgbClr val="FFFFFF"/>
                </a:solidFill>
                <a:latin typeface="Arial"/>
                <a:cs typeface="Arial"/>
              </a:rPr>
              <a:t> et archéologique</a:t>
            </a:r>
            <a:endParaRPr lang="fr-FR" sz="2000" dirty="0"/>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0165" name="Rectangle 5"/>
          <p:cNvSpPr>
            <a:spLocks noGrp="1" noChangeArrowheads="1"/>
          </p:cNvSpPr>
          <p:nvPr>
            <p:ph type="title"/>
          </p:nvPr>
        </p:nvSpPr>
        <p:spPr>
          <a:xfrm>
            <a:off x="0" y="0"/>
            <a:ext cx="9144000" cy="685800"/>
          </a:xfrm>
          <a:solidFill>
            <a:srgbClr val="A5907A"/>
          </a:solidFill>
          <a:ln>
            <a:solidFill>
              <a:schemeClr val="folHlink"/>
            </a:solidFill>
          </a:ln>
        </p:spPr>
        <p:txBody>
          <a:bodyPr>
            <a:normAutofit/>
          </a:bodyPr>
          <a:lstStyle/>
          <a:p>
            <a:r>
              <a:rPr lang="fr-FR" sz="2000" dirty="0">
                <a:latin typeface="Arial"/>
                <a:cs typeface="Arial"/>
              </a:rPr>
              <a:t>La famille </a:t>
            </a:r>
            <a:r>
              <a:rPr lang="fr-FR" sz="2000" dirty="0" err="1">
                <a:latin typeface="Arial"/>
                <a:cs typeface="Arial"/>
              </a:rPr>
              <a:t>Niger-Congo</a:t>
            </a:r>
            <a:endParaRPr lang="fr-FR" sz="2000" dirty="0">
              <a:latin typeface="Arial"/>
              <a:cs typeface="Arial"/>
            </a:endParaRPr>
          </a:p>
        </p:txBody>
      </p:sp>
      <p:pic>
        <p:nvPicPr>
          <p:cNvPr id="220167" name="Picture 7" descr="LangNigerCongo"/>
          <p:cNvPicPr>
            <a:picLocks noChangeAspect="1" noChangeArrowheads="1"/>
          </p:cNvPicPr>
          <p:nvPr/>
        </p:nvPicPr>
        <p:blipFill>
          <a:blip r:embed="rId3"/>
          <a:srcRect/>
          <a:stretch>
            <a:fillRect/>
          </a:stretch>
        </p:blipFill>
        <p:spPr bwMode="auto">
          <a:xfrm>
            <a:off x="0" y="2120900"/>
            <a:ext cx="4743450" cy="4737100"/>
          </a:xfrm>
          <a:prstGeom prst="rect">
            <a:avLst/>
          </a:prstGeom>
          <a:noFill/>
        </p:spPr>
      </p:pic>
      <p:pic>
        <p:nvPicPr>
          <p:cNvPr id="220168" name="Picture 8" descr="LangNigerCongoX"/>
          <p:cNvPicPr>
            <a:picLocks noChangeAspect="1" noChangeArrowheads="1"/>
          </p:cNvPicPr>
          <p:nvPr/>
        </p:nvPicPr>
        <p:blipFill>
          <a:blip r:embed="rId4"/>
          <a:srcRect/>
          <a:stretch>
            <a:fillRect/>
          </a:stretch>
        </p:blipFill>
        <p:spPr bwMode="auto">
          <a:xfrm>
            <a:off x="4730750" y="685800"/>
            <a:ext cx="4413250" cy="5562600"/>
          </a:xfrm>
          <a:prstGeom prst="rect">
            <a:avLst/>
          </a:prstGeom>
          <a:noFill/>
        </p:spPr>
      </p:pic>
      <p:sp>
        <p:nvSpPr>
          <p:cNvPr id="220169" name="Rectangle 9"/>
          <p:cNvSpPr>
            <a:spLocks noChangeArrowheads="1"/>
          </p:cNvSpPr>
          <p:nvPr/>
        </p:nvSpPr>
        <p:spPr bwMode="auto">
          <a:xfrm>
            <a:off x="7010400" y="1600200"/>
            <a:ext cx="762000" cy="304800"/>
          </a:xfrm>
          <a:prstGeom prst="rect">
            <a:avLst/>
          </a:prstGeom>
          <a:noFill/>
          <a:ln w="34925">
            <a:solidFill>
              <a:srgbClr val="FF0000"/>
            </a:solidFill>
            <a:miter lim="800000"/>
            <a:headEnd/>
            <a:tailEnd/>
          </a:ln>
        </p:spPr>
        <p:txBody>
          <a:bodyPr>
            <a:prstTxWarp prst="textNoShape">
              <a:avLst/>
            </a:prstTxWarp>
          </a:bodyPr>
          <a:lstStyle/>
          <a:p>
            <a:endParaRPr lang="fr-FR"/>
          </a:p>
        </p:txBody>
      </p:sp>
      <p:sp>
        <p:nvSpPr>
          <p:cNvPr id="220171" name="Rectangle 11"/>
          <p:cNvSpPr>
            <a:spLocks noChangeArrowheads="1"/>
          </p:cNvSpPr>
          <p:nvPr/>
        </p:nvSpPr>
        <p:spPr bwMode="auto">
          <a:xfrm>
            <a:off x="4876800" y="2819400"/>
            <a:ext cx="762000" cy="304800"/>
          </a:xfrm>
          <a:prstGeom prst="rect">
            <a:avLst/>
          </a:prstGeom>
          <a:noFill/>
          <a:ln w="34925">
            <a:solidFill>
              <a:srgbClr val="FF0000"/>
            </a:solidFill>
            <a:miter lim="800000"/>
            <a:headEnd/>
            <a:tailEnd/>
          </a:ln>
        </p:spPr>
        <p:txBody>
          <a:bodyPr>
            <a:prstTxWarp prst="textNoShape">
              <a:avLst/>
            </a:prstTxWarp>
          </a:bodyPr>
          <a:lstStyle/>
          <a:p>
            <a:endParaRPr lang="fr-FR"/>
          </a:p>
        </p:txBody>
      </p:sp>
      <p:sp>
        <p:nvSpPr>
          <p:cNvPr id="220172" name="Rectangle 12"/>
          <p:cNvSpPr>
            <a:spLocks noChangeArrowheads="1"/>
          </p:cNvSpPr>
          <p:nvPr/>
        </p:nvSpPr>
        <p:spPr bwMode="auto">
          <a:xfrm>
            <a:off x="4953000" y="5181600"/>
            <a:ext cx="914400" cy="990600"/>
          </a:xfrm>
          <a:prstGeom prst="rect">
            <a:avLst/>
          </a:prstGeom>
          <a:noFill/>
          <a:ln w="34925">
            <a:solidFill>
              <a:srgbClr val="FF0000"/>
            </a:solidFill>
            <a:miter lim="800000"/>
            <a:headEnd/>
            <a:tailEnd/>
          </a:ln>
        </p:spPr>
        <p:txBody>
          <a:bodyPr>
            <a:prstTxWarp prst="textNoShape">
              <a:avLst/>
            </a:prstTxWarp>
          </a:bodyPr>
          <a:lstStyle/>
          <a:p>
            <a:endParaRPr lang="fr-FR"/>
          </a:p>
        </p:txBody>
      </p:sp>
      <p:sp>
        <p:nvSpPr>
          <p:cNvPr id="220173" name="Rectangle 13"/>
          <p:cNvSpPr>
            <a:spLocks noChangeArrowheads="1"/>
          </p:cNvSpPr>
          <p:nvPr/>
        </p:nvSpPr>
        <p:spPr bwMode="auto">
          <a:xfrm>
            <a:off x="0" y="3352800"/>
            <a:ext cx="1676400" cy="990600"/>
          </a:xfrm>
          <a:prstGeom prst="rect">
            <a:avLst/>
          </a:prstGeom>
          <a:noFill/>
          <a:ln w="34925">
            <a:solidFill>
              <a:srgbClr val="FF0000"/>
            </a:solidFill>
            <a:miter lim="800000"/>
            <a:headEnd/>
            <a:tailEnd/>
          </a:ln>
        </p:spPr>
        <p:txBody>
          <a:bodyPr>
            <a:prstTxWarp prst="textNoShape">
              <a:avLst/>
            </a:prstTxWarp>
          </a:bodyPr>
          <a:lstStyle/>
          <a:p>
            <a:endParaRPr lang="fr-FR"/>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9397" name="Picture 5"/>
          <p:cNvPicPr>
            <a:picLocks noChangeAspect="1" noChangeArrowheads="1"/>
          </p:cNvPicPr>
          <p:nvPr/>
        </p:nvPicPr>
        <p:blipFill>
          <a:blip r:embed="rId3"/>
          <a:srcRect/>
          <a:stretch>
            <a:fillRect/>
          </a:stretch>
        </p:blipFill>
        <p:spPr bwMode="auto">
          <a:xfrm>
            <a:off x="1143000" y="1219200"/>
            <a:ext cx="8001000" cy="5650706"/>
          </a:xfrm>
          <a:prstGeom prst="rect">
            <a:avLst/>
          </a:prstGeom>
          <a:noFill/>
        </p:spPr>
      </p:pic>
      <p:sp>
        <p:nvSpPr>
          <p:cNvPr id="59396" name="Rectangle 4"/>
          <p:cNvSpPr>
            <a:spLocks noChangeArrowheads="1"/>
          </p:cNvSpPr>
          <p:nvPr/>
        </p:nvSpPr>
        <p:spPr bwMode="auto">
          <a:xfrm>
            <a:off x="0" y="0"/>
            <a:ext cx="9144000" cy="369332"/>
          </a:xfrm>
          <a:prstGeom prst="rect">
            <a:avLst/>
          </a:prstGeom>
          <a:solidFill>
            <a:srgbClr val="A5907A"/>
          </a:solidFill>
          <a:ln w="9525">
            <a:noFill/>
            <a:miter lim="800000"/>
            <a:headEnd/>
            <a:tailEnd/>
          </a:ln>
          <a:effectLst/>
        </p:spPr>
        <p:txBody>
          <a:bodyPr>
            <a:prstTxWarp prst="textNoShape">
              <a:avLst/>
            </a:prstTxWarp>
            <a:spAutoFit/>
          </a:bodyPr>
          <a:lstStyle/>
          <a:p>
            <a:r>
              <a:rPr lang="fr-FR" dirty="0" smtClean="0">
                <a:solidFill>
                  <a:srgbClr val="000000"/>
                </a:solidFill>
                <a:latin typeface="Arial"/>
                <a:cs typeface="Arial"/>
              </a:rPr>
              <a:t>Archéologie : répartition </a:t>
            </a:r>
            <a:r>
              <a:rPr lang="fr-FR" dirty="0">
                <a:solidFill>
                  <a:srgbClr val="000000"/>
                </a:solidFill>
                <a:latin typeface="Arial"/>
                <a:cs typeface="Arial"/>
              </a:rPr>
              <a:t>spatiale des techniques de façonnage</a:t>
            </a:r>
          </a:p>
        </p:txBody>
      </p:sp>
      <p:pic>
        <p:nvPicPr>
          <p:cNvPr id="6" name="Image 5" descr="Tiebala.psd"/>
          <p:cNvPicPr>
            <a:picLocks noChangeAspect="1"/>
          </p:cNvPicPr>
          <p:nvPr/>
        </p:nvPicPr>
        <p:blipFill>
          <a:blip r:embed="rId4"/>
          <a:stretch>
            <a:fillRect/>
          </a:stretch>
        </p:blipFill>
        <p:spPr>
          <a:xfrm>
            <a:off x="76200" y="457200"/>
            <a:ext cx="3619300" cy="2438400"/>
          </a:xfrm>
          <a:prstGeom prst="rect">
            <a:avLst/>
          </a:prstGeom>
        </p:spPr>
      </p:pic>
      <p:pic>
        <p:nvPicPr>
          <p:cNvPr id="8" name="Picture 17"/>
          <p:cNvPicPr>
            <a:picLocks noGrp="1" noChangeAspect="1" noChangeArrowheads="1"/>
          </p:cNvPicPr>
          <p:nvPr>
            <p:ph sz="quarter" idx="2"/>
          </p:nvPr>
        </p:nvPicPr>
        <p:blipFill>
          <a:blip r:embed="rId5"/>
          <a:srcRect/>
          <a:stretch>
            <a:fillRect/>
          </a:stretch>
        </p:blipFill>
        <p:spPr>
          <a:xfrm>
            <a:off x="6705600" y="4495800"/>
            <a:ext cx="1573730" cy="2362200"/>
          </a:xfrm>
          <a:ln w="38100">
            <a:noFill/>
          </a:ln>
        </p:spPr>
      </p:pic>
      <p:sp>
        <p:nvSpPr>
          <p:cNvPr id="7" name="ZoneTexte 6"/>
          <p:cNvSpPr txBox="1"/>
          <p:nvPr/>
        </p:nvSpPr>
        <p:spPr>
          <a:xfrm>
            <a:off x="76200" y="2514600"/>
            <a:ext cx="2108269" cy="307777"/>
          </a:xfrm>
          <a:prstGeom prst="rect">
            <a:avLst/>
          </a:prstGeom>
          <a:noFill/>
        </p:spPr>
        <p:txBody>
          <a:bodyPr wrap="none" rtlCol="0">
            <a:spAutoFit/>
          </a:bodyPr>
          <a:lstStyle/>
          <a:p>
            <a:r>
              <a:rPr lang="fr-FR" sz="1400" dirty="0" smtClean="0">
                <a:solidFill>
                  <a:schemeClr val="bg1"/>
                </a:solidFill>
              </a:rPr>
              <a:t>Un travail d’Anne </a:t>
            </a:r>
            <a:r>
              <a:rPr lang="fr-FR" sz="1400" dirty="0" err="1" smtClean="0">
                <a:solidFill>
                  <a:schemeClr val="bg1"/>
                </a:solidFill>
              </a:rPr>
              <a:t>Mayor</a:t>
            </a:r>
            <a:endParaRPr lang="fr-FR" sz="1400" dirty="0">
              <a:solidFill>
                <a:schemeClr val="bg1"/>
              </a:solidFill>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3490" name="Rectangle 1026"/>
          <p:cNvSpPr>
            <a:spLocks noGrp="1" noChangeArrowheads="1"/>
          </p:cNvSpPr>
          <p:nvPr>
            <p:ph type="title"/>
          </p:nvPr>
        </p:nvSpPr>
        <p:spPr>
          <a:xfrm>
            <a:off x="685800" y="0"/>
            <a:ext cx="7772400" cy="838200"/>
          </a:xfrm>
        </p:spPr>
        <p:txBody>
          <a:bodyPr>
            <a:normAutofit/>
          </a:bodyPr>
          <a:lstStyle/>
          <a:p>
            <a:r>
              <a:rPr lang="fr-FR" sz="2400" dirty="0" smtClean="0">
                <a:solidFill>
                  <a:schemeClr val="tx1"/>
                </a:solidFill>
                <a:latin typeface="Arial" pitchFamily="-65" charset="0"/>
              </a:rPr>
              <a:t>Emboitement des interprétations </a:t>
            </a:r>
            <a:br>
              <a:rPr lang="fr-FR" sz="2400" dirty="0" smtClean="0">
                <a:solidFill>
                  <a:schemeClr val="tx1"/>
                </a:solidFill>
                <a:latin typeface="Arial" pitchFamily="-65" charset="0"/>
              </a:rPr>
            </a:br>
            <a:r>
              <a:rPr lang="fr-FR" sz="2400" dirty="0" smtClean="0">
                <a:solidFill>
                  <a:schemeClr val="tx1"/>
                </a:solidFill>
                <a:latin typeface="Arial" pitchFamily="-65" charset="0"/>
              </a:rPr>
              <a:t>Base de la présentation logiciste des constructions</a:t>
            </a:r>
            <a:endParaRPr lang="fr-FR" sz="2400" dirty="0">
              <a:solidFill>
                <a:srgbClr val="C0C0C0"/>
              </a:solidFill>
              <a:latin typeface="Chicago" charset="0"/>
            </a:endParaRPr>
          </a:p>
        </p:txBody>
      </p:sp>
      <p:graphicFrame>
        <p:nvGraphicFramePr>
          <p:cNvPr id="63548" name="Group 1084"/>
          <p:cNvGraphicFramePr>
            <a:graphicFrameLocks noGrp="1"/>
          </p:cNvGraphicFramePr>
          <p:nvPr>
            <p:ph type="tbl" idx="1"/>
          </p:nvPr>
        </p:nvGraphicFramePr>
        <p:xfrm>
          <a:off x="3352800" y="1524000"/>
          <a:ext cx="5638800" cy="4632959"/>
        </p:xfrm>
        <a:graphic>
          <a:graphicData uri="http://schemas.openxmlformats.org/drawingml/2006/table">
            <a:tbl>
              <a:tblPr/>
              <a:tblGrid>
                <a:gridCol w="2794926"/>
                <a:gridCol w="2843874"/>
              </a:tblGrid>
              <a:tr h="488311">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fr-FR" sz="1600" b="0" i="0" u="none" strike="noStrike" cap="none" normalizeH="0" baseline="0" dirty="0">
                          <a:ln>
                            <a:noFill/>
                          </a:ln>
                          <a:solidFill>
                            <a:schemeClr val="tx1"/>
                          </a:solidFill>
                          <a:effectLst/>
                          <a:latin typeface="Arial" pitchFamily="-65" charset="0"/>
                        </a:rPr>
                        <a:t>Si Pi</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A5907A"/>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fr-FR" sz="1600" b="0" i="0" u="none" strike="noStrike" cap="none" normalizeH="0" baseline="0">
                          <a:ln>
                            <a:noFill/>
                          </a:ln>
                          <a:solidFill>
                            <a:schemeClr val="tx1"/>
                          </a:solidFill>
                          <a:effectLst/>
                          <a:latin typeface="Arial" pitchFamily="-65" charset="0"/>
                        </a:rPr>
                        <a:t>Alors Pi + 1</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A5907A"/>
                    </a:solidFill>
                  </a:tcPr>
                </a:tc>
              </a:tr>
              <a:tr h="1188089">
                <a:tc>
                  <a: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endParaRPr kumimoji="0" lang="fr-FR" sz="1600" b="0" i="0" u="none" strike="noStrike" cap="none" normalizeH="0" baseline="0" dirty="0" smtClean="0">
                        <a:ln>
                          <a:noFill/>
                        </a:ln>
                        <a:solidFill>
                          <a:schemeClr val="tx1"/>
                        </a:solidFill>
                        <a:effectLst/>
                        <a:latin typeface="Arial" pitchFamily="-65" charset="0"/>
                      </a:endParaRPr>
                    </a:p>
                    <a:p>
                      <a:pPr marL="0" marR="0" lvl="0" indent="0" algn="l" defTabSz="914400" rtl="0" eaLnBrk="1" fontAlgn="base" latinLnBrk="0" hangingPunct="1">
                        <a:lnSpc>
                          <a:spcPct val="100000"/>
                        </a:lnSpc>
                        <a:spcBef>
                          <a:spcPct val="20000"/>
                        </a:spcBef>
                        <a:spcAft>
                          <a:spcPct val="0"/>
                        </a:spcAft>
                        <a:buClrTx/>
                        <a:buSzTx/>
                        <a:buFontTx/>
                        <a:buNone/>
                        <a:tabLst/>
                        <a:defRPr/>
                      </a:pPr>
                      <a:endParaRPr kumimoji="0" lang="fr-FR" sz="1600" b="0" i="0" u="none" strike="noStrike" cap="none" normalizeH="0" baseline="0" dirty="0" smtClean="0">
                        <a:ln>
                          <a:noFill/>
                        </a:ln>
                        <a:solidFill>
                          <a:schemeClr val="tx1"/>
                        </a:solidFill>
                        <a:effectLst/>
                        <a:latin typeface="Arial" pitchFamily="-65" charset="0"/>
                      </a:endParaRPr>
                    </a:p>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fr-FR" sz="1600" b="0" i="0" u="none" strike="noStrike" cap="none" normalizeH="0" baseline="0" dirty="0" smtClean="0">
                          <a:ln>
                            <a:noFill/>
                          </a:ln>
                          <a:solidFill>
                            <a:schemeClr val="tx1"/>
                          </a:solidFill>
                          <a:effectLst/>
                          <a:latin typeface="Arial" pitchFamily="-65" charset="0"/>
                        </a:rPr>
                        <a:t>Antagonismes ethniques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A5907A"/>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fr-FR" sz="1600" b="0" i="0" u="none" strike="noStrike" cap="none" normalizeH="0" baseline="0" dirty="0" smtClean="0">
                          <a:ln>
                            <a:noFill/>
                          </a:ln>
                          <a:solidFill>
                            <a:srgbClr val="FFFFFF"/>
                          </a:solidFill>
                          <a:effectLst/>
                          <a:latin typeface="Arial" pitchFamily="-65" charset="0"/>
                        </a:rPr>
                        <a:t>CONSTRUCTION INTERPRETATIVE (</a:t>
                      </a:r>
                      <a:r>
                        <a:rPr kumimoji="0" lang="fr-FR" sz="1600" b="0" i="0" u="none" strike="noStrike" cap="none" normalizeH="0" baseline="0" dirty="0" err="1" smtClean="0">
                          <a:ln>
                            <a:noFill/>
                          </a:ln>
                          <a:solidFill>
                            <a:srgbClr val="FFFFFF"/>
                          </a:solidFill>
                          <a:effectLst/>
                          <a:latin typeface="Arial" pitchFamily="-65" charset="0"/>
                        </a:rPr>
                        <a:t>Pn</a:t>
                      </a:r>
                      <a:r>
                        <a:rPr kumimoji="0" lang="fr-FR" sz="1600" b="0" i="0" u="none" strike="noStrike" cap="none" normalizeH="0" baseline="0" dirty="0" smtClean="0">
                          <a:ln>
                            <a:noFill/>
                          </a:ln>
                          <a:solidFill>
                            <a:srgbClr val="FFFFFF"/>
                          </a:solidFill>
                          <a:effectLst/>
                          <a:latin typeface="Arial" pitchFamily="-65" charset="0"/>
                        </a:rPr>
                        <a:t>)</a:t>
                      </a:r>
                    </a:p>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fr-FR" sz="1600" b="0" i="0" u="none" strike="noStrike" cap="none" normalizeH="0" baseline="0" dirty="0" smtClean="0">
                          <a:ln>
                            <a:noFill/>
                          </a:ln>
                          <a:solidFill>
                            <a:schemeClr val="tx1"/>
                          </a:solidFill>
                          <a:effectLst/>
                          <a:latin typeface="Arial" pitchFamily="-65" charset="0"/>
                        </a:rPr>
                        <a:t>Compétition pour les terres cultivées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A5907A"/>
                    </a:solidFill>
                  </a:tcPr>
                </a:tc>
              </a:tr>
              <a:tr h="592186">
                <a:tc>
                  <a: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fr-FR" sz="1600" b="0" i="0" u="none" strike="noStrike" cap="none" normalizeH="0" baseline="0" dirty="0" smtClean="0">
                          <a:ln>
                            <a:noFill/>
                          </a:ln>
                          <a:solidFill>
                            <a:schemeClr val="tx1"/>
                          </a:solidFill>
                          <a:effectLst/>
                          <a:latin typeface="Arial" pitchFamily="-65" charset="0"/>
                        </a:rPr>
                        <a:t>But de protection</a:t>
                      </a: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fr-FR" sz="1600" b="0" i="0" u="none" strike="noStrike" cap="none" normalizeH="0" baseline="0" dirty="0" smtClean="0">
                        <a:ln>
                          <a:noFill/>
                        </a:ln>
                        <a:solidFill>
                          <a:schemeClr val="tx1"/>
                        </a:solidFill>
                        <a:effectLst/>
                        <a:latin typeface="Arial" pitchFamily="-65"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A5907A"/>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fr-FR" sz="1600" b="0" i="0" u="none" strike="noStrike" cap="none" normalizeH="0" baseline="0" dirty="0" smtClean="0">
                          <a:ln>
                            <a:noFill/>
                          </a:ln>
                          <a:solidFill>
                            <a:schemeClr val="tx1"/>
                          </a:solidFill>
                          <a:effectLst/>
                          <a:latin typeface="Arial" pitchFamily="-65" charset="0"/>
                        </a:rPr>
                        <a:t>Antagonismes ethniques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A5907A"/>
                    </a:solidFill>
                  </a:tcPr>
                </a:tc>
              </a:tr>
              <a:tr h="627014">
                <a:tc>
                  <a: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fr-FR" sz="1600" b="0" i="0" u="none" strike="noStrike" cap="none" normalizeH="0" baseline="0" dirty="0" smtClean="0">
                          <a:ln>
                            <a:noFill/>
                          </a:ln>
                          <a:solidFill>
                            <a:schemeClr val="tx1"/>
                          </a:solidFill>
                          <a:effectLst/>
                          <a:latin typeface="Arial" pitchFamily="-65" charset="0"/>
                        </a:rPr>
                        <a:t>Constructions au-dessus de l’eau</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A5907A"/>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fr-FR" sz="1600" b="0" i="0" u="none" strike="noStrike" cap="none" normalizeH="0" baseline="0" dirty="0" smtClean="0">
                          <a:ln>
                            <a:noFill/>
                          </a:ln>
                          <a:solidFill>
                            <a:schemeClr val="tx1"/>
                          </a:solidFill>
                          <a:effectLst/>
                          <a:latin typeface="Arial" pitchFamily="-65" charset="0"/>
                        </a:rPr>
                        <a:t>But de protection</a:t>
                      </a: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fr-FR" sz="1600" b="0" i="0" u="none" strike="noStrike" cap="none" normalizeH="0" baseline="0" dirty="0">
                        <a:ln>
                          <a:noFill/>
                        </a:ln>
                        <a:solidFill>
                          <a:schemeClr val="tx1"/>
                        </a:solidFill>
                        <a:effectLst/>
                        <a:latin typeface="Arial" pitchFamily="-65"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A5907A"/>
                    </a:solidFill>
                  </a:tcPr>
                </a:tc>
              </a:tr>
              <a:tr h="1108881">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fr-FR" sz="1600" b="0" i="0" u="none" strike="noStrike" cap="none" normalizeH="0" baseline="0" dirty="0" smtClean="0">
                          <a:ln>
                            <a:noFill/>
                          </a:ln>
                          <a:solidFill>
                            <a:schemeClr val="tx1"/>
                          </a:solidFill>
                          <a:effectLst/>
                          <a:latin typeface="Arial" pitchFamily="-65" charset="0"/>
                        </a:rPr>
                        <a:t>Pieux sous l’eau</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fr-FR" sz="1600" b="0" i="0" u="none" strike="noStrike" cap="none" normalizeH="0" baseline="0" dirty="0" smtClean="0">
                          <a:ln>
                            <a:noFill/>
                          </a:ln>
                          <a:solidFill>
                            <a:schemeClr val="tx1"/>
                          </a:solidFill>
                          <a:effectLst/>
                          <a:latin typeface="Arial" pitchFamily="-65" charset="0"/>
                        </a:rPr>
                        <a:t>Pieux contemporains des hautes eaux</a:t>
                      </a:r>
                    </a:p>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fr-FR" sz="1600" b="0" i="0" u="none" strike="noStrike" cap="none" normalizeH="0" baseline="0" dirty="0" smtClean="0">
                          <a:ln>
                            <a:noFill/>
                          </a:ln>
                          <a:solidFill>
                            <a:schemeClr val="bg1"/>
                          </a:solidFill>
                          <a:effectLst/>
                          <a:latin typeface="Arial" pitchFamily="-65" charset="0"/>
                        </a:rPr>
                        <a:t>OBSERVATIONS FACTUELLES (PO)</a:t>
                      </a: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fr-FR" sz="1600" b="0" i="0" u="none" strike="noStrike" cap="none" normalizeH="0" baseline="0" dirty="0">
                        <a:ln>
                          <a:noFill/>
                        </a:ln>
                        <a:solidFill>
                          <a:schemeClr val="tx1"/>
                        </a:solidFill>
                        <a:effectLst/>
                        <a:latin typeface="Arial" pitchFamily="-65"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A5907A"/>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fr-FR" sz="1600" b="0" i="0" u="none" strike="noStrike" cap="none" normalizeH="0" baseline="0" dirty="0" smtClean="0">
                          <a:ln>
                            <a:noFill/>
                          </a:ln>
                          <a:solidFill>
                            <a:schemeClr val="tx1"/>
                          </a:solidFill>
                          <a:effectLst/>
                          <a:latin typeface="Arial" pitchFamily="-65" charset="0"/>
                        </a:rPr>
                        <a:t>Constructions au-dessus de l’eau</a:t>
                      </a: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fr-FR" sz="1600" b="0" i="0" u="none" strike="noStrike" cap="none" normalizeH="0" baseline="0" dirty="0">
                        <a:ln>
                          <a:noFill/>
                        </a:ln>
                        <a:solidFill>
                          <a:schemeClr val="tx1"/>
                        </a:solidFill>
                        <a:effectLst/>
                        <a:latin typeface="Arial" pitchFamily="-65"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A5907A"/>
                    </a:solidFill>
                  </a:tcPr>
                </a:tc>
              </a:tr>
            </a:tbl>
          </a:graphicData>
        </a:graphic>
      </p:graphicFrame>
      <p:pic>
        <p:nvPicPr>
          <p:cNvPr id="4" name="Picture 1030" descr="NE1_Pieux"/>
          <p:cNvPicPr>
            <a:picLocks noChangeAspect="1" noChangeArrowheads="1"/>
          </p:cNvPicPr>
          <p:nvPr/>
        </p:nvPicPr>
        <p:blipFill>
          <a:blip r:embed="rId3"/>
          <a:srcRect/>
          <a:stretch>
            <a:fillRect/>
          </a:stretch>
        </p:blipFill>
        <p:spPr bwMode="auto">
          <a:xfrm>
            <a:off x="296179" y="1524000"/>
            <a:ext cx="2828021" cy="2133600"/>
          </a:xfrm>
          <a:prstGeom prst="rect">
            <a:avLst/>
          </a:prstGeom>
          <a:noFill/>
          <a:ln w="9525">
            <a:noFill/>
            <a:miter lim="800000"/>
            <a:headEnd/>
            <a:tailEnd/>
          </a:ln>
          <a:effectLst/>
        </p:spPr>
      </p:pic>
      <p:pic>
        <p:nvPicPr>
          <p:cNvPr id="7" name="Picture 6" descr="Schématisation"/>
          <p:cNvPicPr>
            <a:picLocks noChangeAspect="1" noChangeArrowheads="1"/>
          </p:cNvPicPr>
          <p:nvPr/>
        </p:nvPicPr>
        <p:blipFill>
          <a:blip r:embed="rId4"/>
          <a:srcRect/>
          <a:stretch>
            <a:fillRect/>
          </a:stretch>
        </p:blipFill>
        <p:spPr bwMode="auto">
          <a:xfrm>
            <a:off x="152400" y="4372142"/>
            <a:ext cx="3048000" cy="2028658"/>
          </a:xfrm>
          <a:prstGeom prst="rect">
            <a:avLst/>
          </a:prstGeom>
          <a:noFill/>
          <a:ln w="9525">
            <a:noFill/>
            <a:miter lim="800000"/>
            <a:headEnd/>
            <a:tailEnd/>
          </a:ln>
          <a:effectLst/>
        </p:spPr>
      </p:pic>
      <p:sp>
        <p:nvSpPr>
          <p:cNvPr id="8" name="Triangle isocèle 7"/>
          <p:cNvSpPr/>
          <p:nvPr/>
        </p:nvSpPr>
        <p:spPr>
          <a:xfrm>
            <a:off x="152400" y="4191000"/>
            <a:ext cx="2971800" cy="2209800"/>
          </a:xfrm>
          <a:prstGeom prst="triangle">
            <a:avLst>
              <a:gd name="adj" fmla="val 51319"/>
            </a:avLst>
          </a:prstGeom>
          <a:noFill/>
          <a:ln w="31750" cap="flat" cmpd="sng" algn="ctr">
            <a:solidFill>
              <a:srgbClr val="800000"/>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sp>
      <p:sp>
        <p:nvSpPr>
          <p:cNvPr id="10" name="ZoneTexte 9"/>
          <p:cNvSpPr txBox="1"/>
          <p:nvPr/>
        </p:nvSpPr>
        <p:spPr>
          <a:xfrm>
            <a:off x="838200" y="6400800"/>
            <a:ext cx="1638978" cy="369332"/>
          </a:xfrm>
          <a:prstGeom prst="rect">
            <a:avLst/>
          </a:prstGeom>
          <a:noFill/>
        </p:spPr>
        <p:txBody>
          <a:bodyPr wrap="none" rtlCol="0">
            <a:spAutoFit/>
          </a:bodyPr>
          <a:lstStyle/>
          <a:p>
            <a:r>
              <a:rPr lang="fr-FR" dirty="0" smtClean="0"/>
              <a:t>Propositions P0</a:t>
            </a:r>
            <a:endParaRPr lang="fr-FR" dirty="0"/>
          </a:p>
        </p:txBody>
      </p:sp>
      <p:sp>
        <p:nvSpPr>
          <p:cNvPr id="11" name="ZoneTexte 10"/>
          <p:cNvSpPr txBox="1"/>
          <p:nvPr/>
        </p:nvSpPr>
        <p:spPr>
          <a:xfrm>
            <a:off x="807552" y="3810000"/>
            <a:ext cx="1783248" cy="369332"/>
          </a:xfrm>
          <a:prstGeom prst="rect">
            <a:avLst/>
          </a:prstGeom>
          <a:noFill/>
        </p:spPr>
        <p:txBody>
          <a:bodyPr wrap="none" rtlCol="0">
            <a:spAutoFit/>
          </a:bodyPr>
          <a:lstStyle/>
          <a:p>
            <a:r>
              <a:rPr lang="fr-FR" dirty="0" smtClean="0"/>
              <a:t>Proposition(s) </a:t>
            </a:r>
            <a:r>
              <a:rPr lang="fr-FR" dirty="0" err="1" smtClean="0"/>
              <a:t>Pn</a:t>
            </a:r>
            <a:endParaRPr lang="fr-FR" dirty="0"/>
          </a:p>
        </p:txBody>
      </p:sp>
    </p:spTree>
  </p:cSld>
  <p:clrMapOvr>
    <a:masterClrMapping/>
  </p:clrMapOvr>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14032" name="Picture 16" descr="Techniques"/>
          <p:cNvPicPr>
            <a:picLocks noChangeAspect="1" noChangeArrowheads="1"/>
          </p:cNvPicPr>
          <p:nvPr/>
        </p:nvPicPr>
        <p:blipFill>
          <a:blip r:embed="rId3"/>
          <a:srcRect/>
          <a:stretch>
            <a:fillRect/>
          </a:stretch>
        </p:blipFill>
        <p:spPr bwMode="auto">
          <a:xfrm>
            <a:off x="1524000" y="889000"/>
            <a:ext cx="6172200" cy="2844800"/>
          </a:xfrm>
          <a:prstGeom prst="rect">
            <a:avLst/>
          </a:prstGeom>
          <a:noFill/>
        </p:spPr>
      </p:pic>
      <p:grpSp>
        <p:nvGrpSpPr>
          <p:cNvPr id="2" name="Group 19"/>
          <p:cNvGrpSpPr>
            <a:grpSpLocks/>
          </p:cNvGrpSpPr>
          <p:nvPr/>
        </p:nvGrpSpPr>
        <p:grpSpPr bwMode="auto">
          <a:xfrm>
            <a:off x="0" y="4343400"/>
            <a:ext cx="9067800" cy="971550"/>
            <a:chOff x="48" y="2448"/>
            <a:chExt cx="5712" cy="612"/>
          </a:xfrm>
        </p:grpSpPr>
        <p:pic>
          <p:nvPicPr>
            <p:cNvPr id="214028" name="Picture 12" descr="Décor2"/>
            <p:cNvPicPr>
              <a:picLocks noChangeAspect="1" noChangeArrowheads="1"/>
            </p:cNvPicPr>
            <p:nvPr/>
          </p:nvPicPr>
          <p:blipFill>
            <a:blip r:embed="rId4"/>
            <a:srcRect/>
            <a:stretch>
              <a:fillRect/>
            </a:stretch>
          </p:blipFill>
          <p:spPr bwMode="auto">
            <a:xfrm>
              <a:off x="2640" y="2448"/>
              <a:ext cx="1536" cy="582"/>
            </a:xfrm>
            <a:prstGeom prst="rect">
              <a:avLst/>
            </a:prstGeom>
            <a:noFill/>
          </p:spPr>
        </p:pic>
        <p:pic>
          <p:nvPicPr>
            <p:cNvPr id="214031" name="Picture 15" descr="Décor5"/>
            <p:cNvPicPr>
              <a:picLocks noChangeAspect="1" noChangeArrowheads="1"/>
            </p:cNvPicPr>
            <p:nvPr/>
          </p:nvPicPr>
          <p:blipFill>
            <a:blip r:embed="rId5"/>
            <a:srcRect/>
            <a:stretch>
              <a:fillRect/>
            </a:stretch>
          </p:blipFill>
          <p:spPr bwMode="auto">
            <a:xfrm>
              <a:off x="48" y="2448"/>
              <a:ext cx="912" cy="612"/>
            </a:xfrm>
            <a:prstGeom prst="rect">
              <a:avLst/>
            </a:prstGeom>
            <a:noFill/>
          </p:spPr>
        </p:pic>
        <p:pic>
          <p:nvPicPr>
            <p:cNvPr id="214033" name="Picture 17" descr="Décor3"/>
            <p:cNvPicPr>
              <a:picLocks noChangeAspect="1" noChangeArrowheads="1"/>
            </p:cNvPicPr>
            <p:nvPr/>
          </p:nvPicPr>
          <p:blipFill>
            <a:blip r:embed="rId6"/>
            <a:srcRect/>
            <a:stretch>
              <a:fillRect/>
            </a:stretch>
          </p:blipFill>
          <p:spPr bwMode="auto">
            <a:xfrm>
              <a:off x="4224" y="2448"/>
              <a:ext cx="1536" cy="571"/>
            </a:xfrm>
            <a:prstGeom prst="rect">
              <a:avLst/>
            </a:prstGeom>
            <a:noFill/>
          </p:spPr>
        </p:pic>
        <p:pic>
          <p:nvPicPr>
            <p:cNvPr id="214034" name="Picture 18" descr="Décor6"/>
            <p:cNvPicPr>
              <a:picLocks noChangeAspect="1" noChangeArrowheads="1"/>
            </p:cNvPicPr>
            <p:nvPr/>
          </p:nvPicPr>
          <p:blipFill>
            <a:blip r:embed="rId7"/>
            <a:srcRect/>
            <a:stretch>
              <a:fillRect/>
            </a:stretch>
          </p:blipFill>
          <p:spPr bwMode="auto">
            <a:xfrm>
              <a:off x="1008" y="2448"/>
              <a:ext cx="1584" cy="593"/>
            </a:xfrm>
            <a:prstGeom prst="rect">
              <a:avLst/>
            </a:prstGeom>
            <a:noFill/>
          </p:spPr>
        </p:pic>
      </p:grpSp>
      <p:sp>
        <p:nvSpPr>
          <p:cNvPr id="214036" name="AutoShape 20"/>
          <p:cNvSpPr>
            <a:spLocks noChangeArrowheads="1"/>
          </p:cNvSpPr>
          <p:nvPr/>
        </p:nvSpPr>
        <p:spPr bwMode="auto">
          <a:xfrm rot="-3225451">
            <a:off x="1015566" y="3842744"/>
            <a:ext cx="843835" cy="162863"/>
          </a:xfrm>
          <a:prstGeom prst="leftArrow">
            <a:avLst>
              <a:gd name="adj1" fmla="val 82001"/>
              <a:gd name="adj2" fmla="val 100000"/>
            </a:avLst>
          </a:prstGeom>
          <a:solidFill>
            <a:srgbClr val="66352E"/>
          </a:solidFill>
          <a:ln w="9525">
            <a:noFill/>
            <a:miter lim="800000"/>
            <a:headEnd/>
            <a:tailEnd/>
          </a:ln>
        </p:spPr>
        <p:txBody>
          <a:bodyPr wrap="none" anchor="ctr">
            <a:prstTxWarp prst="textNoShape">
              <a:avLst/>
            </a:prstTxWarp>
          </a:bodyPr>
          <a:lstStyle/>
          <a:p>
            <a:endParaRPr lang="fr-FR"/>
          </a:p>
        </p:txBody>
      </p:sp>
      <p:sp>
        <p:nvSpPr>
          <p:cNvPr id="214037" name="AutoShape 21"/>
          <p:cNvSpPr>
            <a:spLocks noChangeArrowheads="1"/>
          </p:cNvSpPr>
          <p:nvPr/>
        </p:nvSpPr>
        <p:spPr bwMode="auto">
          <a:xfrm rot="-3225451">
            <a:off x="3114414" y="3799910"/>
            <a:ext cx="1030037" cy="226544"/>
          </a:xfrm>
          <a:prstGeom prst="leftArrow">
            <a:avLst>
              <a:gd name="adj1" fmla="val 50000"/>
              <a:gd name="adj2" fmla="val 104688"/>
            </a:avLst>
          </a:prstGeom>
          <a:solidFill>
            <a:srgbClr val="66352E"/>
          </a:solidFill>
          <a:ln w="9525">
            <a:noFill/>
            <a:miter lim="800000"/>
            <a:headEnd/>
            <a:tailEnd/>
          </a:ln>
        </p:spPr>
        <p:txBody>
          <a:bodyPr wrap="none" anchor="ctr">
            <a:prstTxWarp prst="textNoShape">
              <a:avLst/>
            </a:prstTxWarp>
          </a:bodyPr>
          <a:lstStyle/>
          <a:p>
            <a:endParaRPr lang="fr-FR"/>
          </a:p>
        </p:txBody>
      </p:sp>
      <p:sp>
        <p:nvSpPr>
          <p:cNvPr id="214038" name="AutoShape 22"/>
          <p:cNvSpPr>
            <a:spLocks noChangeArrowheads="1"/>
          </p:cNvSpPr>
          <p:nvPr/>
        </p:nvSpPr>
        <p:spPr bwMode="auto">
          <a:xfrm rot="-3225451">
            <a:off x="4880916" y="3798172"/>
            <a:ext cx="1001499" cy="228209"/>
          </a:xfrm>
          <a:prstGeom prst="leftArrow">
            <a:avLst>
              <a:gd name="adj1" fmla="val 50000"/>
              <a:gd name="adj2" fmla="val 103516"/>
            </a:avLst>
          </a:prstGeom>
          <a:solidFill>
            <a:srgbClr val="66352E"/>
          </a:solidFill>
          <a:ln w="9525">
            <a:noFill/>
            <a:miter lim="800000"/>
            <a:headEnd/>
            <a:tailEnd/>
          </a:ln>
        </p:spPr>
        <p:txBody>
          <a:bodyPr wrap="none" anchor="ctr">
            <a:prstTxWarp prst="textNoShape">
              <a:avLst/>
            </a:prstTxWarp>
          </a:bodyPr>
          <a:lstStyle/>
          <a:p>
            <a:endParaRPr lang="fr-FR"/>
          </a:p>
        </p:txBody>
      </p:sp>
      <p:sp>
        <p:nvSpPr>
          <p:cNvPr id="214039" name="AutoShape 23"/>
          <p:cNvSpPr>
            <a:spLocks noChangeArrowheads="1"/>
          </p:cNvSpPr>
          <p:nvPr/>
        </p:nvSpPr>
        <p:spPr bwMode="auto">
          <a:xfrm rot="-7555547">
            <a:off x="7018942" y="3729146"/>
            <a:ext cx="1035645" cy="207982"/>
          </a:xfrm>
          <a:prstGeom prst="leftArrow">
            <a:avLst>
              <a:gd name="adj1" fmla="val 50000"/>
              <a:gd name="adj2" fmla="val 106250"/>
            </a:avLst>
          </a:prstGeom>
          <a:solidFill>
            <a:srgbClr val="66352E"/>
          </a:solidFill>
          <a:ln w="9525">
            <a:noFill/>
            <a:miter lim="800000"/>
            <a:headEnd/>
            <a:tailEnd/>
          </a:ln>
        </p:spPr>
        <p:txBody>
          <a:bodyPr wrap="none" anchor="ctr">
            <a:prstTxWarp prst="textNoShape">
              <a:avLst/>
            </a:prstTxWarp>
          </a:bodyPr>
          <a:lstStyle/>
          <a:p>
            <a:endParaRPr lang="fr-FR"/>
          </a:p>
        </p:txBody>
      </p:sp>
      <p:sp>
        <p:nvSpPr>
          <p:cNvPr id="214040" name="Text Box 24"/>
          <p:cNvSpPr txBox="1">
            <a:spLocks noChangeArrowheads="1"/>
          </p:cNvSpPr>
          <p:nvPr/>
        </p:nvSpPr>
        <p:spPr bwMode="auto">
          <a:xfrm>
            <a:off x="76200" y="5715000"/>
            <a:ext cx="1600200" cy="646331"/>
          </a:xfrm>
          <a:prstGeom prst="rect">
            <a:avLst/>
          </a:prstGeom>
          <a:solidFill>
            <a:srgbClr val="A5907A"/>
          </a:solidFill>
          <a:ln w="9525">
            <a:noFill/>
            <a:miter lim="800000"/>
            <a:headEnd/>
            <a:tailEnd/>
          </a:ln>
        </p:spPr>
        <p:txBody>
          <a:bodyPr wrap="square">
            <a:prstTxWarp prst="textNoShape">
              <a:avLst/>
            </a:prstTxWarp>
            <a:spAutoFit/>
          </a:bodyPr>
          <a:lstStyle/>
          <a:p>
            <a:pPr algn="ctr"/>
            <a:r>
              <a:rPr lang="fr-FR" dirty="0" err="1">
                <a:solidFill>
                  <a:srgbClr val="000000"/>
                </a:solidFill>
                <a:latin typeface="Arial"/>
                <a:cs typeface="Arial"/>
              </a:rPr>
              <a:t>Nilo-saharien</a:t>
            </a:r>
            <a:endParaRPr lang="fr-FR" dirty="0">
              <a:solidFill>
                <a:srgbClr val="000000"/>
              </a:solidFill>
              <a:latin typeface="Arial"/>
              <a:cs typeface="Arial"/>
            </a:endParaRPr>
          </a:p>
          <a:p>
            <a:pPr algn="ctr"/>
            <a:r>
              <a:rPr lang="fr-FR" i="1" dirty="0" err="1">
                <a:solidFill>
                  <a:srgbClr val="000000"/>
                </a:solidFill>
                <a:latin typeface="Arial"/>
                <a:cs typeface="Arial"/>
              </a:rPr>
              <a:t>Sonra</a:t>
            </a:r>
            <a:r>
              <a:rPr lang="fr-FR" altLang="ja-JP" i="1" dirty="0" err="1">
                <a:solidFill>
                  <a:srgbClr val="000000"/>
                </a:solidFill>
                <a:latin typeface="Arial"/>
                <a:cs typeface="Arial"/>
              </a:rPr>
              <a:t>ï</a:t>
            </a:r>
            <a:endParaRPr lang="fr-FR" i="1" dirty="0">
              <a:solidFill>
                <a:srgbClr val="000000"/>
              </a:solidFill>
              <a:latin typeface="Arial"/>
              <a:cs typeface="Arial"/>
            </a:endParaRPr>
          </a:p>
        </p:txBody>
      </p:sp>
      <p:sp>
        <p:nvSpPr>
          <p:cNvPr id="214041" name="Text Box 25"/>
          <p:cNvSpPr txBox="1">
            <a:spLocks noChangeArrowheads="1"/>
          </p:cNvSpPr>
          <p:nvPr/>
        </p:nvSpPr>
        <p:spPr bwMode="auto">
          <a:xfrm>
            <a:off x="2057400" y="5715000"/>
            <a:ext cx="1676400" cy="369332"/>
          </a:xfrm>
          <a:prstGeom prst="rect">
            <a:avLst/>
          </a:prstGeom>
          <a:solidFill>
            <a:srgbClr val="A5907A"/>
          </a:solidFill>
          <a:ln w="9525">
            <a:noFill/>
            <a:miter lim="800000"/>
            <a:headEnd/>
            <a:tailEnd/>
          </a:ln>
        </p:spPr>
        <p:txBody>
          <a:bodyPr>
            <a:prstTxWarp prst="textNoShape">
              <a:avLst/>
            </a:prstTxWarp>
            <a:spAutoFit/>
          </a:bodyPr>
          <a:lstStyle/>
          <a:p>
            <a:r>
              <a:rPr lang="fr-FR" dirty="0">
                <a:solidFill>
                  <a:srgbClr val="000000"/>
                </a:solidFill>
                <a:latin typeface="Arial"/>
                <a:cs typeface="Arial"/>
              </a:rPr>
              <a:t>Mandé WNW</a:t>
            </a:r>
          </a:p>
        </p:txBody>
      </p:sp>
      <p:sp>
        <p:nvSpPr>
          <p:cNvPr id="214042" name="Text Box 26"/>
          <p:cNvSpPr txBox="1">
            <a:spLocks noChangeArrowheads="1"/>
          </p:cNvSpPr>
          <p:nvPr/>
        </p:nvSpPr>
        <p:spPr bwMode="auto">
          <a:xfrm>
            <a:off x="4448175" y="5715000"/>
            <a:ext cx="1800225" cy="646331"/>
          </a:xfrm>
          <a:prstGeom prst="rect">
            <a:avLst/>
          </a:prstGeom>
          <a:solidFill>
            <a:srgbClr val="A5907A"/>
          </a:solidFill>
          <a:ln w="9525">
            <a:noFill/>
            <a:miter lim="800000"/>
            <a:headEnd/>
            <a:tailEnd/>
          </a:ln>
        </p:spPr>
        <p:txBody>
          <a:bodyPr>
            <a:prstTxWarp prst="textNoShape">
              <a:avLst/>
            </a:prstTxWarp>
            <a:spAutoFit/>
          </a:bodyPr>
          <a:lstStyle/>
          <a:p>
            <a:pPr algn="ctr"/>
            <a:r>
              <a:rPr lang="fr-FR" dirty="0">
                <a:solidFill>
                  <a:srgbClr val="000000"/>
                </a:solidFill>
                <a:latin typeface="Arial"/>
                <a:cs typeface="Arial"/>
              </a:rPr>
              <a:t>Mandé WNW</a:t>
            </a:r>
          </a:p>
          <a:p>
            <a:pPr algn="ctr"/>
            <a:r>
              <a:rPr lang="fr-FR" i="1" dirty="0" err="1">
                <a:solidFill>
                  <a:srgbClr val="000000"/>
                </a:solidFill>
                <a:latin typeface="Arial"/>
                <a:cs typeface="Arial"/>
              </a:rPr>
              <a:t>Somono</a:t>
            </a:r>
            <a:endParaRPr lang="fr-FR" i="1" dirty="0">
              <a:solidFill>
                <a:srgbClr val="000000"/>
              </a:solidFill>
              <a:latin typeface="Arial"/>
              <a:cs typeface="Arial"/>
            </a:endParaRPr>
          </a:p>
        </p:txBody>
      </p:sp>
      <p:sp>
        <p:nvSpPr>
          <p:cNvPr id="214043" name="Text Box 27"/>
          <p:cNvSpPr txBox="1">
            <a:spLocks noChangeArrowheads="1"/>
          </p:cNvSpPr>
          <p:nvPr/>
        </p:nvSpPr>
        <p:spPr bwMode="auto">
          <a:xfrm>
            <a:off x="7086600" y="5715002"/>
            <a:ext cx="1371600" cy="646330"/>
          </a:xfrm>
          <a:prstGeom prst="rect">
            <a:avLst/>
          </a:prstGeom>
          <a:solidFill>
            <a:srgbClr val="A5907A"/>
          </a:solidFill>
          <a:ln w="9525">
            <a:noFill/>
            <a:miter lim="800000"/>
            <a:headEnd/>
            <a:tailEnd/>
          </a:ln>
        </p:spPr>
        <p:txBody>
          <a:bodyPr wrap="square">
            <a:prstTxWarp prst="textNoShape">
              <a:avLst/>
            </a:prstTxWarp>
            <a:spAutoFit/>
          </a:bodyPr>
          <a:lstStyle/>
          <a:p>
            <a:pPr algn="ctr"/>
            <a:r>
              <a:rPr lang="fr-FR" dirty="0" err="1">
                <a:solidFill>
                  <a:srgbClr val="000000"/>
                </a:solidFill>
                <a:latin typeface="Arial"/>
                <a:cs typeface="Arial"/>
              </a:rPr>
              <a:t>Gur</a:t>
            </a:r>
            <a:endParaRPr lang="fr-FR" dirty="0">
              <a:solidFill>
                <a:srgbClr val="000000"/>
              </a:solidFill>
              <a:latin typeface="Arial"/>
              <a:cs typeface="Arial"/>
            </a:endParaRPr>
          </a:p>
          <a:p>
            <a:pPr algn="ctr"/>
            <a:endParaRPr lang="fr-FR" dirty="0">
              <a:solidFill>
                <a:srgbClr val="000000"/>
              </a:solidFill>
              <a:latin typeface="Arial"/>
              <a:cs typeface="Arial"/>
            </a:endParaRPr>
          </a:p>
        </p:txBody>
      </p:sp>
      <p:sp>
        <p:nvSpPr>
          <p:cNvPr id="20" name="Rectangle 2"/>
          <p:cNvSpPr>
            <a:spLocks noGrp="1" noChangeArrowheads="1"/>
          </p:cNvSpPr>
          <p:nvPr>
            <p:ph type="title"/>
          </p:nvPr>
        </p:nvSpPr>
        <p:spPr>
          <a:xfrm>
            <a:off x="0" y="-76200"/>
            <a:ext cx="9144000" cy="914400"/>
          </a:xfrm>
          <a:solidFill>
            <a:srgbClr val="7C312A"/>
          </a:solidFill>
        </p:spPr>
        <p:txBody>
          <a:bodyPr>
            <a:normAutofit fontScale="90000"/>
          </a:bodyPr>
          <a:lstStyle/>
          <a:p>
            <a:r>
              <a:rPr lang="fr-FR" sz="2000" dirty="0">
                <a:solidFill>
                  <a:schemeClr val="bg1"/>
                </a:solidFill>
                <a:latin typeface="Arial"/>
                <a:cs typeface="Arial"/>
              </a:rPr>
              <a:t>Une histoire culturelle des traditions céramiques</a:t>
            </a:r>
            <a:br>
              <a:rPr lang="fr-FR" sz="2000" dirty="0">
                <a:solidFill>
                  <a:schemeClr val="bg1"/>
                </a:solidFill>
                <a:latin typeface="Arial"/>
                <a:cs typeface="Arial"/>
              </a:rPr>
            </a:br>
            <a:r>
              <a:rPr lang="fr-FR" sz="2000" dirty="0">
                <a:solidFill>
                  <a:schemeClr val="bg1"/>
                </a:solidFill>
                <a:latin typeface="Arial"/>
                <a:cs typeface="Arial"/>
              </a:rPr>
              <a:t>Le scénario : étape 1 (3</a:t>
            </a:r>
            <a:r>
              <a:rPr lang="fr-FR" sz="2000" baseline="30000" dirty="0">
                <a:solidFill>
                  <a:schemeClr val="bg1"/>
                </a:solidFill>
                <a:latin typeface="Arial"/>
                <a:cs typeface="Arial"/>
              </a:rPr>
              <a:t>ème</a:t>
            </a:r>
            <a:r>
              <a:rPr lang="fr-FR" sz="2000" dirty="0">
                <a:solidFill>
                  <a:schemeClr val="bg1"/>
                </a:solidFill>
                <a:latin typeface="Arial"/>
                <a:cs typeface="Arial"/>
              </a:rPr>
              <a:t> - 13</a:t>
            </a:r>
            <a:r>
              <a:rPr lang="fr-FR" sz="2000" baseline="30000" dirty="0">
                <a:solidFill>
                  <a:schemeClr val="bg1"/>
                </a:solidFill>
                <a:latin typeface="Arial"/>
                <a:cs typeface="Arial"/>
              </a:rPr>
              <a:t>ème</a:t>
            </a:r>
            <a:r>
              <a:rPr lang="fr-FR" sz="2000" dirty="0">
                <a:solidFill>
                  <a:schemeClr val="bg1"/>
                </a:solidFill>
                <a:latin typeface="Arial"/>
                <a:cs typeface="Arial"/>
              </a:rPr>
              <a:t> siècle</a:t>
            </a:r>
            <a:r>
              <a:rPr lang="fr-FR" sz="2000" dirty="0" smtClean="0">
                <a:solidFill>
                  <a:schemeClr val="bg1"/>
                </a:solidFill>
                <a:latin typeface="Arial"/>
                <a:cs typeface="Arial"/>
              </a:rPr>
              <a:t>), corrélation avec 3 familles linguistiques</a:t>
            </a:r>
            <a:endParaRPr lang="fr-FR" sz="2000" dirty="0">
              <a:solidFill>
                <a:schemeClr val="bg1"/>
              </a:solidFill>
              <a:latin typeface="Arial"/>
              <a:cs typeface="Arial"/>
            </a:endParaRPr>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7589" name="Picture 5"/>
          <p:cNvPicPr>
            <a:picLocks noChangeAspect="1" noChangeArrowheads="1"/>
          </p:cNvPicPr>
          <p:nvPr/>
        </p:nvPicPr>
        <p:blipFill>
          <a:blip r:embed="rId3"/>
          <a:srcRect/>
          <a:stretch>
            <a:fillRect/>
          </a:stretch>
        </p:blipFill>
        <p:spPr bwMode="auto">
          <a:xfrm>
            <a:off x="381000" y="914400"/>
            <a:ext cx="8396288" cy="5832214"/>
          </a:xfrm>
          <a:prstGeom prst="rect">
            <a:avLst/>
          </a:prstGeom>
          <a:noFill/>
        </p:spPr>
      </p:pic>
      <p:sp>
        <p:nvSpPr>
          <p:cNvPr id="67590" name="Text Box 6"/>
          <p:cNvSpPr txBox="1">
            <a:spLocks noChangeArrowheads="1"/>
          </p:cNvSpPr>
          <p:nvPr/>
        </p:nvSpPr>
        <p:spPr bwMode="auto">
          <a:xfrm>
            <a:off x="595312" y="1905000"/>
            <a:ext cx="1233488" cy="822325"/>
          </a:xfrm>
          <a:prstGeom prst="rect">
            <a:avLst/>
          </a:prstGeom>
          <a:noFill/>
          <a:ln w="9525">
            <a:noFill/>
            <a:miter lim="800000"/>
            <a:headEnd/>
            <a:tailEnd/>
          </a:ln>
          <a:effectLst/>
        </p:spPr>
        <p:txBody>
          <a:bodyPr wrap="none">
            <a:prstTxWarp prst="textNoShape">
              <a:avLst/>
            </a:prstTxWarp>
            <a:spAutoFit/>
          </a:bodyPr>
          <a:lstStyle/>
          <a:p>
            <a:r>
              <a:rPr lang="fr-FR" b="1" dirty="0">
                <a:solidFill>
                  <a:srgbClr val="FF3A02"/>
                </a:solidFill>
                <a:latin typeface="Helvetica" pitchFamily="-109" charset="0"/>
              </a:rPr>
              <a:t>Mandé </a:t>
            </a:r>
          </a:p>
          <a:p>
            <a:r>
              <a:rPr lang="fr-FR" b="1" dirty="0">
                <a:solidFill>
                  <a:srgbClr val="FF3A02"/>
                </a:solidFill>
                <a:latin typeface="Helvetica" pitchFamily="-109" charset="0"/>
              </a:rPr>
              <a:t>WNW</a:t>
            </a:r>
            <a:endParaRPr lang="fr-FR" sz="3200" dirty="0">
              <a:latin typeface="Helvetica" pitchFamily="-109" charset="0"/>
            </a:endParaRPr>
          </a:p>
        </p:txBody>
      </p:sp>
      <p:sp>
        <p:nvSpPr>
          <p:cNvPr id="67591" name="Text Box 7"/>
          <p:cNvSpPr txBox="1">
            <a:spLocks noChangeArrowheads="1"/>
          </p:cNvSpPr>
          <p:nvPr/>
        </p:nvSpPr>
        <p:spPr bwMode="auto">
          <a:xfrm>
            <a:off x="4913313" y="5791200"/>
            <a:ext cx="725487" cy="457200"/>
          </a:xfrm>
          <a:prstGeom prst="rect">
            <a:avLst/>
          </a:prstGeom>
          <a:noFill/>
          <a:ln w="9525">
            <a:noFill/>
            <a:miter lim="800000"/>
            <a:headEnd/>
            <a:tailEnd/>
          </a:ln>
          <a:effectLst/>
        </p:spPr>
        <p:txBody>
          <a:bodyPr wrap="none">
            <a:prstTxWarp prst="textNoShape">
              <a:avLst/>
            </a:prstTxWarp>
            <a:spAutoFit/>
          </a:bodyPr>
          <a:lstStyle/>
          <a:p>
            <a:r>
              <a:rPr lang="fr-FR" b="1" dirty="0" err="1">
                <a:solidFill>
                  <a:srgbClr val="FF3A02"/>
                </a:solidFill>
                <a:latin typeface="Helvetica" pitchFamily="-109" charset="0"/>
              </a:rPr>
              <a:t>Gur</a:t>
            </a:r>
            <a:endParaRPr lang="fr-FR" sz="3200" dirty="0">
              <a:latin typeface="Helvetica" pitchFamily="-109" charset="0"/>
            </a:endParaRPr>
          </a:p>
        </p:txBody>
      </p:sp>
      <p:sp>
        <p:nvSpPr>
          <p:cNvPr id="67592" name="Text Box 8"/>
          <p:cNvSpPr txBox="1">
            <a:spLocks noChangeArrowheads="1"/>
          </p:cNvSpPr>
          <p:nvPr/>
        </p:nvSpPr>
        <p:spPr bwMode="auto">
          <a:xfrm>
            <a:off x="5334000" y="1752600"/>
            <a:ext cx="1995488" cy="457200"/>
          </a:xfrm>
          <a:prstGeom prst="rect">
            <a:avLst/>
          </a:prstGeom>
          <a:noFill/>
          <a:ln w="9525">
            <a:noFill/>
            <a:miter lim="800000"/>
            <a:headEnd/>
            <a:tailEnd/>
          </a:ln>
          <a:effectLst/>
        </p:spPr>
        <p:txBody>
          <a:bodyPr wrap="none">
            <a:prstTxWarp prst="textNoShape">
              <a:avLst/>
            </a:prstTxWarp>
            <a:spAutoFit/>
          </a:bodyPr>
          <a:lstStyle/>
          <a:p>
            <a:r>
              <a:rPr lang="fr-FR" b="1">
                <a:solidFill>
                  <a:srgbClr val="FF3A02"/>
                </a:solidFill>
                <a:latin typeface="Helvetica" pitchFamily="-109" charset="0"/>
              </a:rPr>
              <a:t>Proto-sonra</a:t>
            </a:r>
            <a:r>
              <a:rPr lang="fr-FR" altLang="ja-JP" b="1">
                <a:solidFill>
                  <a:srgbClr val="FF3A02"/>
                </a:solidFill>
                <a:latin typeface="Helvetica" pitchFamily="-109" charset="0"/>
              </a:rPr>
              <a:t>ï</a:t>
            </a:r>
            <a:endParaRPr lang="fr-FR" sz="3200">
              <a:latin typeface="Helvetica" pitchFamily="-109" charset="0"/>
            </a:endParaRPr>
          </a:p>
        </p:txBody>
      </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4259" name="Rectangle 3"/>
          <p:cNvSpPr>
            <a:spLocks noGrp="1" noChangeArrowheads="1"/>
          </p:cNvSpPr>
          <p:nvPr>
            <p:ph type="body" sz="half" idx="2"/>
          </p:nvPr>
        </p:nvSpPr>
        <p:spPr>
          <a:xfrm>
            <a:off x="0" y="0"/>
            <a:ext cx="9144000" cy="6858000"/>
          </a:xfrm>
          <a:solidFill>
            <a:srgbClr val="A5907A"/>
          </a:solidFill>
        </p:spPr>
        <p:txBody>
          <a:bodyPr/>
          <a:lstStyle/>
          <a:p>
            <a:pPr marL="533400" indent="-533400" eaLnBrk="0" hangingPunct="0">
              <a:spcBef>
                <a:spcPct val="0"/>
              </a:spcBef>
              <a:buFont typeface="Monotype Sorts" pitchFamily="-109" charset="2"/>
              <a:buNone/>
            </a:pPr>
            <a:endParaRPr lang="fr-FR" sz="1800" dirty="0" smtClean="0">
              <a:latin typeface="Helvetica" pitchFamily="-109" charset="0"/>
              <a:sym typeface="Monotype Sorts" pitchFamily="-109" charset="2"/>
            </a:endParaRPr>
          </a:p>
          <a:p>
            <a:pPr marL="533400" indent="-533400" eaLnBrk="0" hangingPunct="0">
              <a:spcBef>
                <a:spcPct val="0"/>
              </a:spcBef>
              <a:buFont typeface="Monotype Sorts" pitchFamily="-109" charset="2"/>
              <a:buNone/>
            </a:pPr>
            <a:r>
              <a:rPr lang="fr-FR" sz="1800" dirty="0" smtClean="0">
                <a:latin typeface="Helvetica" pitchFamily="-109" charset="0"/>
                <a:sym typeface="Monotype Sorts" pitchFamily="-109" charset="2"/>
              </a:rPr>
              <a:t>UNE HISTOIRE CULTURELLE DES TRADITIONS CÉRAMIQUES</a:t>
            </a:r>
          </a:p>
          <a:p>
            <a:pPr marL="533400" indent="-533400" eaLnBrk="0" hangingPunct="0">
              <a:spcBef>
                <a:spcPct val="0"/>
              </a:spcBef>
              <a:buFont typeface="Monotype Sorts" pitchFamily="-109" charset="2"/>
              <a:buNone/>
            </a:pPr>
            <a:r>
              <a:rPr lang="fr-FR" sz="2000" dirty="0" smtClean="0">
                <a:latin typeface="Helvetica" pitchFamily="-109" charset="0"/>
                <a:sym typeface="Monotype Sorts" pitchFamily="-109" charset="2"/>
              </a:rPr>
              <a:t>	</a:t>
            </a:r>
          </a:p>
          <a:p>
            <a:pPr marL="533400" indent="-533400" eaLnBrk="0" hangingPunct="0">
              <a:spcBef>
                <a:spcPct val="0"/>
              </a:spcBef>
              <a:buFont typeface="Monotype Sorts" pitchFamily="-109" charset="2"/>
              <a:buNone/>
            </a:pPr>
            <a:r>
              <a:rPr lang="fr-FR" sz="2000" dirty="0" smtClean="0">
                <a:solidFill>
                  <a:srgbClr val="000000"/>
                </a:solidFill>
                <a:latin typeface="Arial"/>
                <a:cs typeface="Arial"/>
                <a:sym typeface="Monotype Sorts" pitchFamily="-109" charset="2"/>
              </a:rPr>
              <a:t>Trois </a:t>
            </a:r>
            <a:r>
              <a:rPr lang="fr-FR" sz="2000" dirty="0">
                <a:solidFill>
                  <a:srgbClr val="000000"/>
                </a:solidFill>
                <a:latin typeface="Arial"/>
                <a:cs typeface="Arial"/>
                <a:sym typeface="Monotype Sorts" pitchFamily="-109" charset="2"/>
              </a:rPr>
              <a:t>groupes principaux au début de l’</a:t>
            </a:r>
            <a:r>
              <a:rPr lang="fr-FR" altLang="ja-JP" sz="2000" dirty="0">
                <a:solidFill>
                  <a:srgbClr val="000000"/>
                </a:solidFill>
                <a:latin typeface="Arial"/>
                <a:cs typeface="Arial"/>
                <a:sym typeface="Monotype Sorts" pitchFamily="-109" charset="2"/>
              </a:rPr>
              <a:t>âge du Fer sur substrat néolithique</a:t>
            </a:r>
          </a:p>
          <a:p>
            <a:pPr marL="533400" indent="-533400" eaLnBrk="0" hangingPunct="0">
              <a:spcBef>
                <a:spcPct val="0"/>
              </a:spcBef>
              <a:buFont typeface="Monotype Sorts" pitchFamily="-109" charset="2"/>
              <a:buNone/>
            </a:pPr>
            <a:endParaRPr lang="fr-FR" altLang="ja-JP" sz="2000" dirty="0" smtClean="0">
              <a:solidFill>
                <a:srgbClr val="000000"/>
              </a:solidFill>
              <a:latin typeface="Arial"/>
              <a:cs typeface="Arial"/>
              <a:sym typeface="Monotype Sorts" pitchFamily="-109" charset="2"/>
            </a:endParaRPr>
          </a:p>
          <a:p>
            <a:pPr marL="533400" indent="-533400" eaLnBrk="0" hangingPunct="0">
              <a:spcBef>
                <a:spcPct val="0"/>
              </a:spcBef>
              <a:buNone/>
            </a:pPr>
            <a:r>
              <a:rPr lang="fr-FR" altLang="ja-JP" sz="2000" dirty="0" smtClean="0">
                <a:latin typeface="Arial"/>
                <a:cs typeface="Arial"/>
                <a:sym typeface="Monotype Sorts" pitchFamily="-109" charset="2"/>
              </a:rPr>
              <a:t>1</a:t>
            </a:r>
            <a:r>
              <a:rPr lang="fr-FR" altLang="ja-JP" sz="2000" dirty="0" smtClean="0">
                <a:solidFill>
                  <a:srgbClr val="000000"/>
                </a:solidFill>
                <a:latin typeface="Arial"/>
                <a:cs typeface="Arial"/>
                <a:sym typeface="Monotype Sorts" pitchFamily="-109" charset="2"/>
              </a:rPr>
              <a:t>. </a:t>
            </a:r>
            <a:r>
              <a:rPr lang="fr-FR" altLang="ja-JP" sz="2000" dirty="0" smtClean="0">
                <a:solidFill>
                  <a:srgbClr val="800000"/>
                </a:solidFill>
                <a:latin typeface="Arial"/>
                <a:cs typeface="Arial"/>
                <a:sym typeface="Monotype Sorts" pitchFamily="-109" charset="2"/>
              </a:rPr>
              <a:t>	Famille </a:t>
            </a:r>
            <a:r>
              <a:rPr lang="fr-FR" altLang="ja-JP" sz="2000" dirty="0">
                <a:solidFill>
                  <a:srgbClr val="800000"/>
                </a:solidFill>
                <a:latin typeface="Arial"/>
                <a:cs typeface="Arial"/>
                <a:sym typeface="Monotype Sorts" pitchFamily="-109" charset="2"/>
              </a:rPr>
              <a:t>linguistique mandé WNW </a:t>
            </a:r>
            <a:r>
              <a:rPr lang="fr-FR" altLang="ja-JP" sz="2000" dirty="0">
                <a:latin typeface="Arial"/>
                <a:cs typeface="Arial"/>
                <a:sym typeface="Monotype Sorts" pitchFamily="-109" charset="2"/>
              </a:rPr>
              <a:t>(Soninké, Bozo, Nono)</a:t>
            </a:r>
            <a:endParaRPr lang="fr-FR" altLang="ja-JP" sz="2000" dirty="0">
              <a:solidFill>
                <a:srgbClr val="000000"/>
              </a:solidFill>
              <a:latin typeface="Arial"/>
              <a:cs typeface="Arial"/>
              <a:sym typeface="Monotype Sorts" pitchFamily="-109" charset="2"/>
            </a:endParaRPr>
          </a:p>
          <a:p>
            <a:pPr marL="533400" indent="-533400" eaLnBrk="0" hangingPunct="0">
              <a:spcBef>
                <a:spcPct val="0"/>
              </a:spcBef>
              <a:buFont typeface="Arial" pitchFamily="-109" charset="0"/>
              <a:buNone/>
            </a:pPr>
            <a:r>
              <a:rPr lang="fr-FR" sz="2000" dirty="0">
                <a:solidFill>
                  <a:srgbClr val="000000"/>
                </a:solidFill>
                <a:latin typeface="Arial"/>
                <a:cs typeface="Arial"/>
                <a:sym typeface="Monotype Sorts" pitchFamily="-109" charset="2"/>
              </a:rPr>
              <a:t>	Moulage sur forme convexe remplacé entre le 5</a:t>
            </a:r>
            <a:r>
              <a:rPr lang="fr-FR" sz="2000" baseline="30000" dirty="0">
                <a:solidFill>
                  <a:srgbClr val="000000"/>
                </a:solidFill>
                <a:latin typeface="Arial"/>
                <a:cs typeface="Arial"/>
                <a:sym typeface="Monotype Sorts" pitchFamily="-109" charset="2"/>
              </a:rPr>
              <a:t>ème </a:t>
            </a:r>
            <a:r>
              <a:rPr lang="fr-FR" sz="2000" dirty="0">
                <a:solidFill>
                  <a:srgbClr val="000000"/>
                </a:solidFill>
                <a:latin typeface="Arial"/>
                <a:cs typeface="Arial"/>
                <a:sym typeface="Monotype Sorts" pitchFamily="-109" charset="2"/>
              </a:rPr>
              <a:t>et le 11</a:t>
            </a:r>
            <a:r>
              <a:rPr lang="fr-FR" sz="2000" baseline="30000" dirty="0">
                <a:solidFill>
                  <a:srgbClr val="000000"/>
                </a:solidFill>
                <a:latin typeface="Arial"/>
                <a:cs typeface="Arial"/>
                <a:sym typeface="Monotype Sorts" pitchFamily="-109" charset="2"/>
              </a:rPr>
              <a:t>ème</a:t>
            </a:r>
            <a:r>
              <a:rPr lang="fr-FR" sz="2000" dirty="0">
                <a:solidFill>
                  <a:srgbClr val="000000"/>
                </a:solidFill>
                <a:latin typeface="Arial"/>
                <a:cs typeface="Arial"/>
                <a:sym typeface="Monotype Sorts" pitchFamily="-109" charset="2"/>
              </a:rPr>
              <a:t> siècle par le moulage sur forme concave</a:t>
            </a:r>
          </a:p>
          <a:p>
            <a:pPr marL="533400" indent="-533400" eaLnBrk="0" hangingPunct="0">
              <a:spcBef>
                <a:spcPct val="0"/>
              </a:spcBef>
              <a:buFont typeface="Arial" pitchFamily="-109" charset="0"/>
              <a:buNone/>
            </a:pPr>
            <a:endParaRPr lang="fr-FR" sz="2000" dirty="0">
              <a:solidFill>
                <a:srgbClr val="000000"/>
              </a:solidFill>
              <a:latin typeface="Arial"/>
              <a:cs typeface="Arial"/>
              <a:sym typeface="Monotype Sorts" pitchFamily="-109" charset="2"/>
            </a:endParaRPr>
          </a:p>
          <a:p>
            <a:pPr marL="533400" indent="-533400" eaLnBrk="0" hangingPunct="0">
              <a:spcBef>
                <a:spcPct val="0"/>
              </a:spcBef>
              <a:buFont typeface="Arial" pitchFamily="-109" charset="0"/>
              <a:buNone/>
            </a:pPr>
            <a:r>
              <a:rPr lang="fr-FR" sz="2000" dirty="0">
                <a:latin typeface="Arial"/>
                <a:cs typeface="Arial"/>
                <a:sym typeface="Monotype Sorts" pitchFamily="-109" charset="2"/>
              </a:rPr>
              <a:t>2.</a:t>
            </a:r>
            <a:r>
              <a:rPr lang="fr-FR" sz="2000" dirty="0">
                <a:solidFill>
                  <a:srgbClr val="000000"/>
                </a:solidFill>
                <a:latin typeface="Arial"/>
                <a:cs typeface="Arial"/>
                <a:sym typeface="Monotype Sorts" pitchFamily="-109" charset="2"/>
              </a:rPr>
              <a:t> </a:t>
            </a:r>
            <a:r>
              <a:rPr lang="fr-FR" sz="2000" dirty="0">
                <a:solidFill>
                  <a:srgbClr val="800000"/>
                </a:solidFill>
                <a:latin typeface="Arial"/>
                <a:cs typeface="Arial"/>
                <a:sym typeface="Monotype Sorts" pitchFamily="-109" charset="2"/>
              </a:rPr>
              <a:t>	Famille </a:t>
            </a:r>
            <a:r>
              <a:rPr lang="fr-FR" sz="2000" dirty="0" err="1">
                <a:solidFill>
                  <a:srgbClr val="800000"/>
                </a:solidFill>
                <a:latin typeface="Arial"/>
                <a:cs typeface="Arial"/>
                <a:sym typeface="Monotype Sorts" pitchFamily="-109" charset="2"/>
              </a:rPr>
              <a:t>nilo-saharienne</a:t>
            </a:r>
            <a:r>
              <a:rPr lang="fr-FR" sz="2000" dirty="0">
                <a:solidFill>
                  <a:srgbClr val="800000"/>
                </a:solidFill>
                <a:latin typeface="Arial"/>
                <a:cs typeface="Arial"/>
                <a:sym typeface="Monotype Sorts" pitchFamily="-109" charset="2"/>
              </a:rPr>
              <a:t> (</a:t>
            </a:r>
            <a:r>
              <a:rPr lang="fr-FR" sz="2000" dirty="0" err="1">
                <a:solidFill>
                  <a:srgbClr val="800000"/>
                </a:solidFill>
                <a:latin typeface="Arial"/>
                <a:cs typeface="Arial"/>
                <a:sym typeface="Monotype Sorts" pitchFamily="-109" charset="2"/>
              </a:rPr>
              <a:t>Sonra</a:t>
            </a:r>
            <a:r>
              <a:rPr lang="fr-FR" altLang="ja-JP" sz="2000" dirty="0" err="1">
                <a:solidFill>
                  <a:srgbClr val="800000"/>
                </a:solidFill>
                <a:latin typeface="Arial"/>
                <a:cs typeface="Arial"/>
                <a:sym typeface="Monotype Sorts" pitchFamily="-109" charset="2"/>
              </a:rPr>
              <a:t>ï</a:t>
            </a:r>
            <a:r>
              <a:rPr lang="fr-FR" altLang="ja-JP" sz="2000" dirty="0">
                <a:solidFill>
                  <a:srgbClr val="800000"/>
                </a:solidFill>
                <a:latin typeface="Arial"/>
                <a:cs typeface="Arial"/>
                <a:sym typeface="Monotype Sorts" pitchFamily="-109" charset="2"/>
              </a:rPr>
              <a:t>) </a:t>
            </a:r>
            <a:r>
              <a:rPr lang="fr-FR" altLang="ja-JP" sz="2000" dirty="0">
                <a:latin typeface="Arial"/>
                <a:cs typeface="Arial"/>
                <a:sym typeface="Monotype Sorts" pitchFamily="-109" charset="2"/>
              </a:rPr>
              <a:t>intégrant des composantes </a:t>
            </a:r>
            <a:r>
              <a:rPr lang="fr-FR" altLang="ja-JP" sz="2000" dirty="0" err="1">
                <a:latin typeface="Arial"/>
                <a:cs typeface="Arial"/>
                <a:sym typeface="Monotype Sorts" pitchFamily="-109" charset="2"/>
              </a:rPr>
              <a:t>gur</a:t>
            </a:r>
            <a:endParaRPr lang="fr-FR" altLang="ja-JP" sz="2000" dirty="0">
              <a:solidFill>
                <a:srgbClr val="000000"/>
              </a:solidFill>
              <a:latin typeface="Arial"/>
              <a:cs typeface="Arial"/>
              <a:sym typeface="Monotype Sorts" pitchFamily="-109" charset="2"/>
            </a:endParaRPr>
          </a:p>
          <a:p>
            <a:pPr marL="533400" indent="-533400" eaLnBrk="0" hangingPunct="0">
              <a:spcBef>
                <a:spcPct val="0"/>
              </a:spcBef>
              <a:buFont typeface="Arial" pitchFamily="-109" charset="0"/>
              <a:buNone/>
            </a:pPr>
            <a:r>
              <a:rPr lang="fr-FR" altLang="ja-JP" sz="2000" dirty="0">
                <a:solidFill>
                  <a:srgbClr val="000000"/>
                </a:solidFill>
                <a:latin typeface="Arial"/>
                <a:cs typeface="Arial"/>
                <a:sym typeface="Monotype Sorts" pitchFamily="-109" charset="2"/>
              </a:rPr>
              <a:t>	Pilonnage sur forme concave</a:t>
            </a:r>
          </a:p>
          <a:p>
            <a:pPr marL="533400" indent="-533400" eaLnBrk="0" hangingPunct="0">
              <a:spcBef>
                <a:spcPct val="0"/>
              </a:spcBef>
              <a:buFont typeface="Arial" pitchFamily="-109" charset="0"/>
              <a:buNone/>
            </a:pPr>
            <a:endParaRPr lang="fr-FR" altLang="ja-JP" sz="2000" dirty="0">
              <a:solidFill>
                <a:srgbClr val="000000"/>
              </a:solidFill>
              <a:latin typeface="Arial"/>
              <a:cs typeface="Arial"/>
              <a:sym typeface="Monotype Sorts" pitchFamily="-109" charset="2"/>
            </a:endParaRPr>
          </a:p>
          <a:p>
            <a:pPr marL="533400" indent="-533400" eaLnBrk="0" hangingPunct="0">
              <a:spcBef>
                <a:spcPct val="0"/>
              </a:spcBef>
              <a:buFontTx/>
              <a:buChar char="-"/>
            </a:pPr>
            <a:r>
              <a:rPr lang="fr-FR" altLang="ja-JP" sz="2000" dirty="0">
                <a:solidFill>
                  <a:srgbClr val="000000"/>
                </a:solidFill>
                <a:latin typeface="Arial"/>
                <a:cs typeface="Arial"/>
                <a:sym typeface="Monotype Sorts" pitchFamily="-109" charset="2"/>
              </a:rPr>
              <a:t>Sur le Niger :  percuteur d’argile conique, vannerie diagonale (</a:t>
            </a:r>
            <a:r>
              <a:rPr lang="fr-FR" altLang="ja-JP" sz="2000" dirty="0" err="1">
                <a:solidFill>
                  <a:srgbClr val="000000"/>
                </a:solidFill>
                <a:latin typeface="Arial"/>
                <a:cs typeface="Arial"/>
                <a:sym typeface="Monotype Sorts" pitchFamily="-109" charset="2"/>
              </a:rPr>
              <a:t>Sonraï</a:t>
            </a:r>
            <a:r>
              <a:rPr lang="fr-FR" altLang="ja-JP" sz="2000" dirty="0">
                <a:solidFill>
                  <a:srgbClr val="000000"/>
                </a:solidFill>
                <a:latin typeface="Arial"/>
                <a:cs typeface="Arial"/>
                <a:sym typeface="Monotype Sorts" pitchFamily="-109" charset="2"/>
              </a:rPr>
              <a:t>)</a:t>
            </a:r>
          </a:p>
          <a:p>
            <a:pPr marL="533400" indent="-533400" eaLnBrk="0" hangingPunct="0">
              <a:spcBef>
                <a:spcPct val="0"/>
              </a:spcBef>
              <a:buFontTx/>
              <a:buChar char="-"/>
            </a:pPr>
            <a:endParaRPr lang="fr-FR" altLang="ja-JP" sz="2000" dirty="0">
              <a:solidFill>
                <a:srgbClr val="000000"/>
              </a:solidFill>
              <a:latin typeface="Arial"/>
              <a:cs typeface="Arial"/>
              <a:sym typeface="Monotype Sorts" pitchFamily="-109" charset="2"/>
            </a:endParaRPr>
          </a:p>
          <a:p>
            <a:pPr marL="533400" indent="-533400" eaLnBrk="0" hangingPunct="0">
              <a:spcBef>
                <a:spcPct val="0"/>
              </a:spcBef>
              <a:buFontTx/>
              <a:buChar char="-"/>
            </a:pPr>
            <a:r>
              <a:rPr lang="fr-FR" altLang="ja-JP" sz="2000" dirty="0">
                <a:solidFill>
                  <a:srgbClr val="000000"/>
                </a:solidFill>
                <a:latin typeface="Arial"/>
                <a:cs typeface="Arial"/>
                <a:sym typeface="Monotype Sorts" pitchFamily="-109" charset="2"/>
              </a:rPr>
              <a:t>Dans le </a:t>
            </a:r>
            <a:r>
              <a:rPr lang="fr-FR" altLang="ja-JP" sz="2000" dirty="0" err="1">
                <a:solidFill>
                  <a:srgbClr val="000000"/>
                </a:solidFill>
                <a:latin typeface="Arial"/>
                <a:cs typeface="Arial"/>
                <a:sym typeface="Monotype Sorts" pitchFamily="-109" charset="2"/>
              </a:rPr>
              <a:t>Séno</a:t>
            </a:r>
            <a:r>
              <a:rPr lang="fr-FR" altLang="ja-JP" sz="2000" dirty="0">
                <a:solidFill>
                  <a:srgbClr val="000000"/>
                </a:solidFill>
                <a:latin typeface="Arial"/>
                <a:cs typeface="Arial"/>
                <a:sym typeface="Monotype Sorts" pitchFamily="-109" charset="2"/>
              </a:rPr>
              <a:t> : percuteur d’argile conique, vannerie droite à brins cordés (</a:t>
            </a:r>
            <a:r>
              <a:rPr lang="fr-FR" altLang="ja-JP" sz="2000" dirty="0" err="1">
                <a:solidFill>
                  <a:srgbClr val="000000"/>
                </a:solidFill>
                <a:latin typeface="Arial"/>
                <a:cs typeface="Arial"/>
                <a:sym typeface="Monotype Sorts" pitchFamily="-109" charset="2"/>
              </a:rPr>
              <a:t>Gur</a:t>
            </a:r>
            <a:r>
              <a:rPr lang="fr-FR" altLang="ja-JP" sz="2000" dirty="0">
                <a:solidFill>
                  <a:srgbClr val="000000"/>
                </a:solidFill>
                <a:latin typeface="Arial"/>
                <a:cs typeface="Arial"/>
                <a:sym typeface="Monotype Sorts" pitchFamily="-109" charset="2"/>
              </a:rPr>
              <a:t>, dont </a:t>
            </a:r>
            <a:r>
              <a:rPr lang="fr-FR" altLang="ja-JP" sz="2000" dirty="0" err="1">
                <a:solidFill>
                  <a:srgbClr val="000000"/>
                </a:solidFill>
                <a:latin typeface="Arial"/>
                <a:cs typeface="Arial"/>
                <a:sym typeface="Monotype Sorts" pitchFamily="-109" charset="2"/>
              </a:rPr>
              <a:t>Kurumba</a:t>
            </a:r>
            <a:r>
              <a:rPr lang="fr-FR" altLang="ja-JP" sz="2000" dirty="0">
                <a:solidFill>
                  <a:srgbClr val="000000"/>
                </a:solidFill>
                <a:latin typeface="Arial"/>
                <a:cs typeface="Arial"/>
                <a:sym typeface="Monotype Sorts" pitchFamily="-109" charset="2"/>
              </a:rPr>
              <a:t>)</a:t>
            </a:r>
          </a:p>
          <a:p>
            <a:pPr marL="533400" indent="-533400" eaLnBrk="0" hangingPunct="0">
              <a:spcBef>
                <a:spcPct val="0"/>
              </a:spcBef>
              <a:buFontTx/>
              <a:buChar char="-"/>
            </a:pPr>
            <a:endParaRPr lang="fr-FR" altLang="ja-JP" sz="2000" dirty="0">
              <a:solidFill>
                <a:srgbClr val="000000"/>
              </a:solidFill>
              <a:latin typeface="Arial"/>
              <a:cs typeface="Arial"/>
              <a:sym typeface="Monotype Sorts" pitchFamily="-109" charset="2"/>
            </a:endParaRPr>
          </a:p>
          <a:p>
            <a:pPr marL="533400" indent="-533400" eaLnBrk="0" hangingPunct="0">
              <a:spcBef>
                <a:spcPct val="0"/>
              </a:spcBef>
              <a:buFontTx/>
              <a:buNone/>
            </a:pPr>
            <a:r>
              <a:rPr lang="fr-FR" altLang="ja-JP" sz="2000" dirty="0">
                <a:latin typeface="Arial"/>
                <a:cs typeface="Arial"/>
                <a:sym typeface="Monotype Sorts" pitchFamily="-109" charset="2"/>
              </a:rPr>
              <a:t>3. 	</a:t>
            </a:r>
            <a:r>
              <a:rPr lang="fr-FR" altLang="ja-JP" sz="2000" dirty="0">
                <a:solidFill>
                  <a:srgbClr val="800000"/>
                </a:solidFill>
                <a:latin typeface="Arial"/>
                <a:cs typeface="Arial"/>
                <a:sym typeface="Monotype Sorts" pitchFamily="-109" charset="2"/>
              </a:rPr>
              <a:t>Famille linguistique </a:t>
            </a:r>
            <a:r>
              <a:rPr lang="fr-FR" altLang="ja-JP" sz="2000" dirty="0" err="1">
                <a:solidFill>
                  <a:srgbClr val="800000"/>
                </a:solidFill>
                <a:latin typeface="Arial"/>
                <a:cs typeface="Arial"/>
                <a:sym typeface="Monotype Sorts" pitchFamily="-109" charset="2"/>
              </a:rPr>
              <a:t>gur</a:t>
            </a:r>
            <a:endParaRPr lang="fr-FR" altLang="ja-JP" sz="2000" dirty="0">
              <a:solidFill>
                <a:srgbClr val="800000"/>
              </a:solidFill>
              <a:latin typeface="Arial"/>
              <a:cs typeface="Arial"/>
              <a:sym typeface="Monotype Sorts" pitchFamily="-109" charset="2"/>
            </a:endParaRPr>
          </a:p>
          <a:p>
            <a:pPr marL="533400" indent="-533400" eaLnBrk="0" hangingPunct="0">
              <a:spcBef>
                <a:spcPct val="0"/>
              </a:spcBef>
              <a:buFontTx/>
              <a:buChar char="-"/>
            </a:pPr>
            <a:r>
              <a:rPr lang="fr-FR" altLang="ja-JP" sz="2000" dirty="0">
                <a:solidFill>
                  <a:srgbClr val="000000"/>
                </a:solidFill>
                <a:latin typeface="Arial"/>
                <a:cs typeface="Arial"/>
                <a:sym typeface="Monotype Sorts" pitchFamily="-109" charset="2"/>
              </a:rPr>
              <a:t>Creusage de la motte (</a:t>
            </a:r>
            <a:r>
              <a:rPr lang="fr-FR" altLang="ja-JP" sz="2000" dirty="0" err="1">
                <a:solidFill>
                  <a:srgbClr val="000000"/>
                </a:solidFill>
                <a:latin typeface="Arial"/>
                <a:cs typeface="Arial"/>
                <a:sym typeface="Monotype Sorts" pitchFamily="-109" charset="2"/>
              </a:rPr>
              <a:t>Gur</a:t>
            </a:r>
            <a:r>
              <a:rPr lang="fr-FR" altLang="ja-JP" sz="2000" dirty="0">
                <a:solidFill>
                  <a:srgbClr val="000000"/>
                </a:solidFill>
                <a:latin typeface="Arial"/>
                <a:cs typeface="Arial"/>
                <a:sym typeface="Monotype Sorts" pitchFamily="-109" charset="2"/>
              </a:rPr>
              <a:t>, dont </a:t>
            </a:r>
            <a:r>
              <a:rPr lang="fr-FR" altLang="ja-JP" sz="2000" dirty="0" err="1">
                <a:solidFill>
                  <a:srgbClr val="000000"/>
                </a:solidFill>
                <a:latin typeface="Arial"/>
                <a:cs typeface="Arial"/>
                <a:sym typeface="Monotype Sorts" pitchFamily="-109" charset="2"/>
              </a:rPr>
              <a:t>Bwa</a:t>
            </a:r>
            <a:r>
              <a:rPr lang="fr-FR" altLang="ja-JP" sz="2000" dirty="0">
                <a:solidFill>
                  <a:srgbClr val="000000"/>
                </a:solidFill>
                <a:latin typeface="Arial"/>
                <a:cs typeface="Arial"/>
                <a:sym typeface="Monotype Sorts" pitchFamily="-109" charset="2"/>
              </a:rPr>
              <a:t>)</a:t>
            </a:r>
          </a:p>
          <a:p>
            <a:pPr marL="533400" indent="-533400" eaLnBrk="0" hangingPunct="0">
              <a:spcBef>
                <a:spcPct val="0"/>
              </a:spcBef>
              <a:buFontTx/>
              <a:buNone/>
            </a:pPr>
            <a:endParaRPr lang="fr-FR" sz="2000" dirty="0">
              <a:solidFill>
                <a:srgbClr val="000000"/>
              </a:solidFill>
              <a:latin typeface="Arial"/>
              <a:cs typeface="Arial"/>
              <a:sym typeface="Symbol" pitchFamily="-109" charset="2"/>
            </a:endParaRPr>
          </a:p>
        </p:txBody>
      </p:sp>
    </p:spTree>
  </p:cSld>
  <p:clrMapOvr>
    <a:masterClrMapping/>
  </p:clrMapOvr>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16066" name="Rectangle 2"/>
          <p:cNvSpPr>
            <a:spLocks noGrp="1" noChangeArrowheads="1"/>
          </p:cNvSpPr>
          <p:nvPr>
            <p:ph type="title"/>
          </p:nvPr>
        </p:nvSpPr>
        <p:spPr>
          <a:xfrm>
            <a:off x="0" y="0"/>
            <a:ext cx="9144000" cy="990600"/>
          </a:xfrm>
          <a:solidFill>
            <a:srgbClr val="7C312A"/>
          </a:solidFill>
        </p:spPr>
        <p:txBody>
          <a:bodyPr>
            <a:normAutofit/>
          </a:bodyPr>
          <a:lstStyle/>
          <a:p>
            <a:r>
              <a:rPr lang="fr-FR" sz="2000" dirty="0" smtClean="0">
                <a:solidFill>
                  <a:srgbClr val="FFFFFF"/>
                </a:solidFill>
                <a:latin typeface="+mn-lt"/>
              </a:rPr>
              <a:t>Le scénario : étape 2 (après </a:t>
            </a:r>
            <a:r>
              <a:rPr lang="fr-FR" sz="2000" dirty="0">
                <a:solidFill>
                  <a:srgbClr val="FFFFFF"/>
                </a:solidFill>
                <a:latin typeface="+mn-lt"/>
              </a:rPr>
              <a:t>les 13/15</a:t>
            </a:r>
            <a:r>
              <a:rPr lang="fr-FR" sz="2000" baseline="30000" dirty="0">
                <a:solidFill>
                  <a:srgbClr val="FFFFFF"/>
                </a:solidFill>
                <a:latin typeface="+mn-lt"/>
              </a:rPr>
              <a:t>ème</a:t>
            </a:r>
            <a:r>
              <a:rPr lang="fr-FR" sz="2000" dirty="0">
                <a:solidFill>
                  <a:srgbClr val="FFFFFF"/>
                </a:solidFill>
                <a:latin typeface="+mn-lt"/>
              </a:rPr>
              <a:t> </a:t>
            </a:r>
            <a:r>
              <a:rPr lang="fr-FR" sz="2000" dirty="0" smtClean="0">
                <a:solidFill>
                  <a:srgbClr val="FFFFFF"/>
                </a:solidFill>
                <a:latin typeface="+mn-lt"/>
              </a:rPr>
              <a:t>siècles) </a:t>
            </a:r>
            <a:r>
              <a:rPr lang="fr-FR" sz="2000" dirty="0">
                <a:solidFill>
                  <a:srgbClr val="FFFFFF"/>
                </a:solidFill>
                <a:latin typeface="+mn-lt"/>
              </a:rPr>
              <a:t/>
            </a:r>
            <a:br>
              <a:rPr lang="fr-FR" sz="2000" dirty="0">
                <a:solidFill>
                  <a:srgbClr val="FFFFFF"/>
                </a:solidFill>
                <a:latin typeface="+mn-lt"/>
              </a:rPr>
            </a:br>
            <a:r>
              <a:rPr lang="fr-FR" sz="2000" dirty="0">
                <a:solidFill>
                  <a:srgbClr val="FFFFFF"/>
                </a:solidFill>
                <a:latin typeface="+mn-lt"/>
              </a:rPr>
              <a:t>Corrélation avec groupes ethniques actuels</a:t>
            </a:r>
          </a:p>
        </p:txBody>
      </p:sp>
      <p:sp>
        <p:nvSpPr>
          <p:cNvPr id="216068" name="Rectangle 4"/>
          <p:cNvSpPr>
            <a:spLocks noGrp="1" noChangeArrowheads="1"/>
          </p:cNvSpPr>
          <p:nvPr>
            <p:ph type="body" sz="half" idx="2"/>
          </p:nvPr>
        </p:nvSpPr>
        <p:spPr>
          <a:xfrm>
            <a:off x="4038600" y="990600"/>
            <a:ext cx="5105400" cy="5867400"/>
          </a:xfrm>
          <a:solidFill>
            <a:srgbClr val="A5907A"/>
          </a:solidFill>
        </p:spPr>
        <p:txBody>
          <a:bodyPr/>
          <a:lstStyle/>
          <a:p>
            <a:pPr eaLnBrk="0" hangingPunct="0">
              <a:spcBef>
                <a:spcPct val="0"/>
              </a:spcBef>
              <a:buFont typeface="Monotype Sorts" pitchFamily="-109" charset="2"/>
              <a:buNone/>
            </a:pPr>
            <a:endParaRPr lang="fr-FR" sz="1800" dirty="0">
              <a:solidFill>
                <a:srgbClr val="996633"/>
              </a:solidFill>
              <a:latin typeface="Helvetica" pitchFamily="-109" charset="0"/>
              <a:sym typeface="Monotype Sorts" pitchFamily="-109" charset="2"/>
            </a:endParaRPr>
          </a:p>
          <a:p>
            <a:pPr eaLnBrk="0" hangingPunct="0">
              <a:spcBef>
                <a:spcPct val="0"/>
              </a:spcBef>
              <a:buFont typeface="Monotype Sorts" pitchFamily="-109" charset="2"/>
              <a:buNone/>
            </a:pPr>
            <a:r>
              <a:rPr lang="fr-FR" sz="2000" dirty="0">
                <a:solidFill>
                  <a:srgbClr val="996633"/>
                </a:solidFill>
                <a:latin typeface="Helvetica" pitchFamily="-109" charset="0"/>
                <a:sym typeface="Monotype Sorts" pitchFamily="-109" charset="2"/>
              </a:rPr>
              <a:t>	</a:t>
            </a:r>
            <a:r>
              <a:rPr lang="fr-FR" sz="2000" dirty="0" err="1">
                <a:solidFill>
                  <a:srgbClr val="0000FF"/>
                </a:solidFill>
                <a:latin typeface="Helvetica" pitchFamily="-109" charset="0"/>
                <a:sym typeface="Monotype Sorts" pitchFamily="-109" charset="2"/>
              </a:rPr>
              <a:t></a:t>
            </a:r>
            <a:r>
              <a:rPr lang="fr-FR" sz="2000" dirty="0">
                <a:solidFill>
                  <a:schemeClr val="accent1"/>
                </a:solidFill>
                <a:latin typeface="Helvetica" pitchFamily="-109" charset="0"/>
                <a:sym typeface="Monotype Sorts" pitchFamily="-109" charset="2"/>
              </a:rPr>
              <a:t> </a:t>
            </a:r>
            <a:r>
              <a:rPr lang="fr-FR" sz="2000" dirty="0">
                <a:solidFill>
                  <a:srgbClr val="000000"/>
                </a:solidFill>
                <a:sym typeface="Monotype Sorts" pitchFamily="-109" charset="2"/>
              </a:rPr>
              <a:t>1.</a:t>
            </a:r>
            <a:r>
              <a:rPr lang="fr-FR" sz="2000" dirty="0">
                <a:solidFill>
                  <a:schemeClr val="accent1"/>
                </a:solidFill>
                <a:sym typeface="Monotype Sorts" pitchFamily="-109" charset="2"/>
              </a:rPr>
              <a:t> </a:t>
            </a:r>
            <a:r>
              <a:rPr lang="fr-FR" sz="2000" dirty="0">
                <a:solidFill>
                  <a:srgbClr val="000000"/>
                </a:solidFill>
              </a:rPr>
              <a:t>Réseau d’endogamie des </a:t>
            </a:r>
            <a:r>
              <a:rPr lang="fr-FR" sz="2000" dirty="0" err="1">
                <a:solidFill>
                  <a:srgbClr val="000000"/>
                </a:solidFill>
              </a:rPr>
              <a:t>Somono</a:t>
            </a:r>
            <a:r>
              <a:rPr lang="fr-FR" sz="2000" dirty="0">
                <a:solidFill>
                  <a:srgbClr val="000000"/>
                </a:solidFill>
              </a:rPr>
              <a:t>, issus des gens de l’eau autochtones</a:t>
            </a:r>
          </a:p>
          <a:p>
            <a:pPr eaLnBrk="0" hangingPunct="0">
              <a:spcBef>
                <a:spcPct val="0"/>
              </a:spcBef>
              <a:buFont typeface="Monotype Sorts" pitchFamily="-109" charset="2"/>
              <a:buNone/>
            </a:pPr>
            <a:endParaRPr lang="fr-FR" sz="2000" dirty="0">
              <a:solidFill>
                <a:srgbClr val="996633"/>
              </a:solidFill>
              <a:sym typeface="Monotype Sorts" pitchFamily="-109" charset="2"/>
            </a:endParaRPr>
          </a:p>
          <a:p>
            <a:pPr eaLnBrk="0" hangingPunct="0">
              <a:spcBef>
                <a:spcPct val="0"/>
              </a:spcBef>
              <a:buFont typeface="Monotype Sorts" pitchFamily="-109" charset="2"/>
              <a:buNone/>
            </a:pPr>
            <a:r>
              <a:rPr lang="fr-FR" sz="2000" dirty="0">
                <a:solidFill>
                  <a:srgbClr val="996633"/>
                </a:solidFill>
                <a:sym typeface="Monotype Sorts" pitchFamily="-109" charset="2"/>
              </a:rPr>
              <a:t>	</a:t>
            </a:r>
            <a:r>
              <a:rPr lang="fr-FR" sz="2000" dirty="0" err="1">
                <a:solidFill>
                  <a:srgbClr val="7C312A"/>
                </a:solidFill>
                <a:sym typeface="Monotype Sorts" pitchFamily="-109" charset="2"/>
              </a:rPr>
              <a:t></a:t>
            </a:r>
            <a:r>
              <a:rPr lang="fr-FR" sz="2000" dirty="0">
                <a:solidFill>
                  <a:srgbClr val="7C312A"/>
                </a:solidFill>
                <a:sym typeface="Monotype Sorts" pitchFamily="-109" charset="2"/>
              </a:rPr>
              <a:t> </a:t>
            </a:r>
            <a:r>
              <a:rPr lang="fr-FR" sz="2000" dirty="0">
                <a:solidFill>
                  <a:srgbClr val="000000"/>
                </a:solidFill>
                <a:sym typeface="Monotype Sorts" pitchFamily="-109" charset="2"/>
              </a:rPr>
              <a:t>2. </a:t>
            </a:r>
            <a:r>
              <a:rPr lang="fr-FR" sz="2000" dirty="0">
                <a:solidFill>
                  <a:srgbClr val="000000"/>
                </a:solidFill>
              </a:rPr>
              <a:t>Migration </a:t>
            </a:r>
            <a:r>
              <a:rPr lang="fr-FR" sz="2000" dirty="0" err="1">
                <a:solidFill>
                  <a:srgbClr val="000000"/>
                </a:solidFill>
              </a:rPr>
              <a:t>sonra</a:t>
            </a:r>
            <a:r>
              <a:rPr lang="fr-FR" altLang="ja-JP" sz="2000" dirty="0" err="1">
                <a:solidFill>
                  <a:srgbClr val="000000"/>
                </a:solidFill>
              </a:rPr>
              <a:t>ï</a:t>
            </a:r>
            <a:endParaRPr lang="fr-FR" altLang="ja-JP" sz="2000" dirty="0">
              <a:solidFill>
                <a:srgbClr val="000000"/>
              </a:solidFill>
            </a:endParaRPr>
          </a:p>
          <a:p>
            <a:pPr eaLnBrk="0" hangingPunct="0">
              <a:spcBef>
                <a:spcPct val="0"/>
              </a:spcBef>
              <a:buFont typeface="Monotype Sorts" pitchFamily="-109" charset="2"/>
              <a:buNone/>
            </a:pPr>
            <a:endParaRPr lang="fr-FR" altLang="ja-JP" sz="2000" dirty="0">
              <a:solidFill>
                <a:srgbClr val="000000"/>
              </a:solidFill>
            </a:endParaRPr>
          </a:p>
          <a:p>
            <a:pPr eaLnBrk="0" hangingPunct="0">
              <a:spcBef>
                <a:spcPct val="0"/>
              </a:spcBef>
              <a:buFontTx/>
              <a:buNone/>
            </a:pPr>
            <a:r>
              <a:rPr lang="fr-FR" sz="2000" dirty="0">
                <a:solidFill>
                  <a:srgbClr val="FFFF00"/>
                </a:solidFill>
                <a:sym typeface="Monotype Sorts" pitchFamily="-109" charset="2"/>
              </a:rPr>
              <a:t>	</a:t>
            </a:r>
            <a:r>
              <a:rPr lang="fr-FR" sz="2000" dirty="0" err="1">
                <a:solidFill>
                  <a:srgbClr val="FFFF00"/>
                </a:solidFill>
                <a:sym typeface="Monotype Sorts" pitchFamily="-109" charset="2"/>
              </a:rPr>
              <a:t></a:t>
            </a:r>
            <a:r>
              <a:rPr lang="fr-FR" sz="2000" dirty="0">
                <a:solidFill>
                  <a:srgbClr val="FFFF00"/>
                </a:solidFill>
                <a:sym typeface="Monotype Sorts" pitchFamily="-109" charset="2"/>
              </a:rPr>
              <a:t> </a:t>
            </a:r>
            <a:r>
              <a:rPr lang="fr-FR" sz="2000" dirty="0">
                <a:solidFill>
                  <a:srgbClr val="000000"/>
                </a:solidFill>
                <a:sym typeface="Monotype Sorts" pitchFamily="-109" charset="2"/>
              </a:rPr>
              <a:t>3.</a:t>
            </a:r>
            <a:r>
              <a:rPr lang="fr-FR" sz="2000" dirty="0">
                <a:solidFill>
                  <a:srgbClr val="FFFF00"/>
                </a:solidFill>
                <a:sym typeface="Monotype Sorts" pitchFamily="-109" charset="2"/>
              </a:rPr>
              <a:t> </a:t>
            </a:r>
            <a:r>
              <a:rPr lang="fr-FR" sz="2000" dirty="0">
                <a:solidFill>
                  <a:srgbClr val="000000"/>
                </a:solidFill>
              </a:rPr>
              <a:t>Emprunt aux </a:t>
            </a:r>
            <a:r>
              <a:rPr lang="fr-FR" sz="2000" dirty="0" err="1">
                <a:solidFill>
                  <a:srgbClr val="000000"/>
                </a:solidFill>
              </a:rPr>
              <a:t>Bwa</a:t>
            </a:r>
            <a:r>
              <a:rPr lang="fr-FR" sz="2000" dirty="0">
                <a:solidFill>
                  <a:srgbClr val="000000"/>
                </a:solidFill>
              </a:rPr>
              <a:t> et transformation technique (dogon </a:t>
            </a:r>
            <a:r>
              <a:rPr lang="fr-FR" sz="2000" dirty="0" err="1">
                <a:solidFill>
                  <a:srgbClr val="000000"/>
                </a:solidFill>
              </a:rPr>
              <a:t>irin</a:t>
            </a:r>
            <a:r>
              <a:rPr lang="fr-FR" sz="2000" dirty="0">
                <a:solidFill>
                  <a:srgbClr val="000000"/>
                </a:solidFill>
              </a:rPr>
              <a:t>)</a:t>
            </a:r>
          </a:p>
          <a:p>
            <a:pPr eaLnBrk="0" hangingPunct="0">
              <a:spcBef>
                <a:spcPct val="0"/>
              </a:spcBef>
              <a:buFontTx/>
              <a:buNone/>
            </a:pPr>
            <a:endParaRPr lang="fr-FR" sz="2000" dirty="0">
              <a:solidFill>
                <a:srgbClr val="000000"/>
              </a:solidFill>
            </a:endParaRPr>
          </a:p>
          <a:p>
            <a:pPr eaLnBrk="0" hangingPunct="0">
              <a:spcBef>
                <a:spcPct val="0"/>
              </a:spcBef>
              <a:buFontTx/>
              <a:buNone/>
            </a:pPr>
            <a:r>
              <a:rPr lang="fr-FR" sz="2000" dirty="0">
                <a:solidFill>
                  <a:srgbClr val="BB7D3E"/>
                </a:solidFill>
                <a:sym typeface="Monotype Sorts" pitchFamily="-109" charset="2"/>
              </a:rPr>
              <a:t>	</a:t>
            </a:r>
            <a:r>
              <a:rPr lang="fr-FR" sz="2000" dirty="0" err="1">
                <a:solidFill>
                  <a:srgbClr val="7C312A"/>
                </a:solidFill>
                <a:sym typeface="Monotype Sorts" pitchFamily="-109" charset="2"/>
              </a:rPr>
              <a:t></a:t>
            </a:r>
            <a:r>
              <a:rPr lang="fr-FR" sz="2000" dirty="0">
                <a:solidFill>
                  <a:srgbClr val="7C312A"/>
                </a:solidFill>
                <a:sym typeface="Monotype Sorts" pitchFamily="-109" charset="2"/>
              </a:rPr>
              <a:t> </a:t>
            </a:r>
            <a:r>
              <a:rPr lang="fr-FR" sz="2000" dirty="0">
                <a:solidFill>
                  <a:srgbClr val="000000"/>
                </a:solidFill>
                <a:sym typeface="Monotype Sorts" pitchFamily="-109" charset="2"/>
              </a:rPr>
              <a:t>4.</a:t>
            </a:r>
            <a:r>
              <a:rPr lang="fr-FR" sz="2000" dirty="0">
                <a:solidFill>
                  <a:srgbClr val="000000"/>
                </a:solidFill>
              </a:rPr>
              <a:t>Reflux dogon sous la pression mossi (dogon non </a:t>
            </a:r>
            <a:r>
              <a:rPr lang="fr-FR" sz="2000" dirty="0" err="1">
                <a:solidFill>
                  <a:srgbClr val="000000"/>
                </a:solidFill>
              </a:rPr>
              <a:t>castés</a:t>
            </a:r>
            <a:r>
              <a:rPr lang="fr-FR" sz="2000" dirty="0">
                <a:solidFill>
                  <a:srgbClr val="000000"/>
                </a:solidFill>
              </a:rPr>
              <a:t> et </a:t>
            </a:r>
            <a:r>
              <a:rPr lang="fr-FR" sz="2000" dirty="0" err="1" smtClean="0">
                <a:solidFill>
                  <a:srgbClr val="000000"/>
                </a:solidFill>
              </a:rPr>
              <a:t>jèmè-</a:t>
            </a:r>
            <a:r>
              <a:rPr lang="fr-FR" sz="2000" dirty="0" err="1">
                <a:solidFill>
                  <a:srgbClr val="000000"/>
                </a:solidFill>
              </a:rPr>
              <a:t>na</a:t>
            </a:r>
            <a:r>
              <a:rPr lang="fr-FR" sz="2000" dirty="0">
                <a:solidFill>
                  <a:srgbClr val="000000"/>
                </a:solidFill>
              </a:rPr>
              <a:t>)</a:t>
            </a:r>
          </a:p>
          <a:p>
            <a:pPr eaLnBrk="0" hangingPunct="0">
              <a:spcBef>
                <a:spcPct val="0"/>
              </a:spcBef>
              <a:buFont typeface="Monotype Sorts" pitchFamily="-109" charset="2"/>
              <a:buNone/>
            </a:pPr>
            <a:endParaRPr lang="fr-FR" altLang="ja-JP" sz="2000" dirty="0">
              <a:solidFill>
                <a:srgbClr val="000000"/>
              </a:solidFill>
            </a:endParaRPr>
          </a:p>
          <a:p>
            <a:pPr eaLnBrk="0" hangingPunct="0">
              <a:spcBef>
                <a:spcPct val="0"/>
              </a:spcBef>
              <a:buFontTx/>
              <a:buNone/>
            </a:pPr>
            <a:r>
              <a:rPr lang="fr-FR" sz="2000" dirty="0">
                <a:solidFill>
                  <a:srgbClr val="FF3A02"/>
                </a:solidFill>
                <a:sym typeface="Symbol" pitchFamily="-109" charset="2"/>
              </a:rPr>
              <a:t>	</a:t>
            </a:r>
            <a:r>
              <a:rPr lang="fr-FR" sz="2000" dirty="0" err="1">
                <a:solidFill>
                  <a:srgbClr val="FF3A02"/>
                </a:solidFill>
                <a:sym typeface="Monotype Sorts" pitchFamily="-109" charset="2"/>
              </a:rPr>
              <a:t></a:t>
            </a:r>
            <a:r>
              <a:rPr lang="fr-FR" sz="2000" dirty="0">
                <a:solidFill>
                  <a:srgbClr val="FF3A02"/>
                </a:solidFill>
                <a:sym typeface="Monotype Sorts" pitchFamily="-109" charset="2"/>
              </a:rPr>
              <a:t> </a:t>
            </a:r>
            <a:r>
              <a:rPr lang="fr-FR" sz="2000" dirty="0">
                <a:solidFill>
                  <a:srgbClr val="000000"/>
                </a:solidFill>
                <a:sym typeface="Monotype Sorts" pitchFamily="-109" charset="2"/>
              </a:rPr>
              <a:t>5.</a:t>
            </a:r>
            <a:r>
              <a:rPr lang="fr-FR" sz="2000" dirty="0">
                <a:solidFill>
                  <a:srgbClr val="FF3A02"/>
                </a:solidFill>
                <a:sym typeface="Monotype Sorts" pitchFamily="-109" charset="2"/>
              </a:rPr>
              <a:t> </a:t>
            </a:r>
            <a:r>
              <a:rPr lang="fr-FR" sz="2000" dirty="0">
                <a:solidFill>
                  <a:srgbClr val="000000"/>
                </a:solidFill>
              </a:rPr>
              <a:t>Colonisation bambara</a:t>
            </a:r>
          </a:p>
          <a:p>
            <a:pPr eaLnBrk="0" hangingPunct="0">
              <a:spcBef>
                <a:spcPct val="0"/>
              </a:spcBef>
              <a:buFont typeface="Monotype Sorts" pitchFamily="-109" charset="2"/>
              <a:buNone/>
            </a:pPr>
            <a:endParaRPr lang="fr-FR" altLang="ja-JP" sz="2000" dirty="0">
              <a:solidFill>
                <a:srgbClr val="000000"/>
              </a:solidFill>
            </a:endParaRPr>
          </a:p>
          <a:p>
            <a:pPr eaLnBrk="0" hangingPunct="0">
              <a:spcBef>
                <a:spcPct val="0"/>
              </a:spcBef>
              <a:buFont typeface="Monotype Sorts" pitchFamily="-109" charset="2"/>
              <a:buNone/>
            </a:pPr>
            <a:r>
              <a:rPr lang="fr-FR" sz="2000" dirty="0">
                <a:solidFill>
                  <a:srgbClr val="00FF00"/>
                </a:solidFill>
                <a:sym typeface="Monotype Sorts" pitchFamily="-109" charset="2"/>
              </a:rPr>
              <a:t>	</a:t>
            </a:r>
            <a:r>
              <a:rPr lang="fr-FR" sz="2000" dirty="0" err="1">
                <a:solidFill>
                  <a:srgbClr val="00FF00"/>
                </a:solidFill>
                <a:sym typeface="Monotype Sorts" pitchFamily="-109" charset="2"/>
              </a:rPr>
              <a:t></a:t>
            </a:r>
            <a:r>
              <a:rPr lang="fr-FR" sz="2000" dirty="0">
                <a:solidFill>
                  <a:srgbClr val="00FF00"/>
                </a:solidFill>
                <a:sym typeface="Monotype Sorts" pitchFamily="-109" charset="2"/>
              </a:rPr>
              <a:t> </a:t>
            </a:r>
            <a:r>
              <a:rPr lang="fr-FR" sz="2000" dirty="0">
                <a:solidFill>
                  <a:srgbClr val="000000"/>
                </a:solidFill>
                <a:sym typeface="Monotype Sorts" pitchFamily="-109" charset="2"/>
              </a:rPr>
              <a:t>6. </a:t>
            </a:r>
            <a:r>
              <a:rPr lang="fr-FR" sz="2000" dirty="0">
                <a:solidFill>
                  <a:srgbClr val="000000"/>
                </a:solidFill>
              </a:rPr>
              <a:t>Emprunts et transformations techniques (peul, </a:t>
            </a:r>
            <a:r>
              <a:rPr lang="fr-FR" sz="2000" dirty="0" err="1">
                <a:solidFill>
                  <a:srgbClr val="000000"/>
                </a:solidFill>
              </a:rPr>
              <a:t>sonra</a:t>
            </a:r>
            <a:r>
              <a:rPr lang="fr-FR" altLang="ja-JP" sz="2000" dirty="0" err="1">
                <a:solidFill>
                  <a:srgbClr val="000000"/>
                </a:solidFill>
              </a:rPr>
              <a:t>ï</a:t>
            </a:r>
            <a:r>
              <a:rPr lang="fr-FR" sz="2000" dirty="0">
                <a:solidFill>
                  <a:srgbClr val="000000"/>
                </a:solidFill>
              </a:rPr>
              <a:t>, </a:t>
            </a:r>
            <a:r>
              <a:rPr lang="fr-FR" sz="2000" dirty="0" err="1">
                <a:solidFill>
                  <a:srgbClr val="000000"/>
                </a:solidFill>
              </a:rPr>
              <a:t>somono</a:t>
            </a:r>
            <a:r>
              <a:rPr lang="fr-FR" sz="2000" dirty="0">
                <a:solidFill>
                  <a:srgbClr val="000000"/>
                </a:solidFill>
              </a:rPr>
              <a:t> N)</a:t>
            </a:r>
          </a:p>
          <a:p>
            <a:pPr eaLnBrk="0" hangingPunct="0">
              <a:spcBef>
                <a:spcPct val="0"/>
              </a:spcBef>
              <a:buFontTx/>
              <a:buNone/>
            </a:pPr>
            <a:r>
              <a:rPr lang="fr-FR" sz="2000" dirty="0" err="1">
                <a:solidFill>
                  <a:srgbClr val="FF3A02"/>
                </a:solidFill>
                <a:sym typeface="Symbol" pitchFamily="-109" charset="2"/>
              </a:rPr>
              <a:t></a:t>
            </a:r>
            <a:endParaRPr lang="fr-FR" sz="2000" dirty="0">
              <a:solidFill>
                <a:srgbClr val="FF3A02"/>
              </a:solidFill>
              <a:sym typeface="Symbol" pitchFamily="-109" charset="2"/>
            </a:endParaRPr>
          </a:p>
        </p:txBody>
      </p:sp>
      <p:pic>
        <p:nvPicPr>
          <p:cNvPr id="216069" name="Picture 5"/>
          <p:cNvPicPr>
            <a:picLocks noGrp="1" noChangeAspect="1" noChangeArrowheads="1"/>
          </p:cNvPicPr>
          <p:nvPr>
            <p:ph sz="half" idx="1"/>
          </p:nvPr>
        </p:nvPicPr>
        <p:blipFill>
          <a:blip r:embed="rId2"/>
          <a:srcRect/>
          <a:stretch>
            <a:fillRect/>
          </a:stretch>
        </p:blipFill>
        <p:spPr>
          <a:xfrm>
            <a:off x="0" y="990600"/>
            <a:ext cx="4065588" cy="5867400"/>
          </a:xfrm>
        </p:spPr>
      </p:pic>
    </p:spTree>
  </p:cSld>
  <p:clrMapOvr>
    <a:masterClrMapping/>
  </p:clrMapOvr>
</p:sld>
</file>

<file path=ppt/slides/slide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0834" name="Rectangle 2"/>
          <p:cNvSpPr>
            <a:spLocks noGrp="1" noChangeArrowheads="1"/>
          </p:cNvSpPr>
          <p:nvPr>
            <p:ph type="title"/>
          </p:nvPr>
        </p:nvSpPr>
        <p:spPr>
          <a:xfrm>
            <a:off x="0" y="0"/>
            <a:ext cx="9144000" cy="914400"/>
          </a:xfrm>
          <a:solidFill>
            <a:srgbClr val="7C312A"/>
          </a:solidFill>
        </p:spPr>
        <p:txBody>
          <a:bodyPr>
            <a:normAutofit/>
          </a:bodyPr>
          <a:lstStyle/>
          <a:p>
            <a:r>
              <a:rPr lang="fr-FR" sz="2000" dirty="0" smtClean="0">
                <a:solidFill>
                  <a:schemeClr val="bg1"/>
                </a:solidFill>
                <a:latin typeface="Arial" pitchFamily="-109" charset="0"/>
              </a:rPr>
              <a:t>VALIDATION ET/OU APPLICATION?</a:t>
            </a:r>
            <a:br>
              <a:rPr lang="fr-FR" sz="2000" dirty="0" smtClean="0">
                <a:solidFill>
                  <a:schemeClr val="bg1"/>
                </a:solidFill>
                <a:latin typeface="Arial" pitchFamily="-109" charset="0"/>
              </a:rPr>
            </a:br>
            <a:r>
              <a:rPr lang="fr-FR" sz="2000" dirty="0" smtClean="0">
                <a:solidFill>
                  <a:schemeClr val="bg1"/>
                </a:solidFill>
                <a:latin typeface="Arial" pitchFamily="-109" charset="0"/>
              </a:rPr>
              <a:t>Sortir de l’impasse</a:t>
            </a:r>
            <a:endParaRPr lang="fr-FR" sz="2000" dirty="0">
              <a:solidFill>
                <a:schemeClr val="bg1"/>
              </a:solidFill>
              <a:latin typeface="Chicago" pitchFamily="-92" charset="0"/>
            </a:endParaRPr>
          </a:p>
        </p:txBody>
      </p:sp>
      <p:pic>
        <p:nvPicPr>
          <p:cNvPr id="4" name="Image 3" descr="TiébalaJarre.psd"/>
          <p:cNvPicPr>
            <a:picLocks noChangeAspect="1"/>
          </p:cNvPicPr>
          <p:nvPr/>
        </p:nvPicPr>
        <p:blipFill>
          <a:blip r:embed="rId3"/>
          <a:stretch>
            <a:fillRect/>
          </a:stretch>
        </p:blipFill>
        <p:spPr>
          <a:xfrm>
            <a:off x="5563188" y="1066801"/>
            <a:ext cx="3514466" cy="2417358"/>
          </a:xfrm>
          <a:prstGeom prst="rect">
            <a:avLst/>
          </a:prstGeom>
        </p:spPr>
      </p:pic>
      <p:pic>
        <p:nvPicPr>
          <p:cNvPr id="5" name="Image 4" descr="TiébalaPoterie.psd"/>
          <p:cNvPicPr>
            <a:picLocks noChangeAspect="1"/>
          </p:cNvPicPr>
          <p:nvPr/>
        </p:nvPicPr>
        <p:blipFill>
          <a:blip r:embed="rId4"/>
          <a:stretch>
            <a:fillRect/>
          </a:stretch>
        </p:blipFill>
        <p:spPr>
          <a:xfrm>
            <a:off x="9526" y="1066801"/>
            <a:ext cx="3668736" cy="2523470"/>
          </a:xfrm>
          <a:prstGeom prst="rect">
            <a:avLst/>
          </a:prstGeom>
        </p:spPr>
      </p:pic>
      <p:pic>
        <p:nvPicPr>
          <p:cNvPr id="120837" name="Picture 5" descr="Validation"/>
          <p:cNvPicPr>
            <a:picLocks noChangeAspect="1" noChangeArrowheads="1"/>
          </p:cNvPicPr>
          <p:nvPr/>
        </p:nvPicPr>
        <p:blipFill>
          <a:blip r:embed="rId5"/>
          <a:srcRect/>
          <a:stretch>
            <a:fillRect/>
          </a:stretch>
        </p:blipFill>
        <p:spPr bwMode="auto">
          <a:xfrm>
            <a:off x="2209800" y="3204835"/>
            <a:ext cx="4476549" cy="3500765"/>
          </a:xfrm>
          <a:prstGeom prst="rect">
            <a:avLst/>
          </a:prstGeom>
          <a:noFill/>
        </p:spPr>
      </p:pic>
      <p:sp>
        <p:nvSpPr>
          <p:cNvPr id="6" name="ZoneTexte 5"/>
          <p:cNvSpPr txBox="1"/>
          <p:nvPr/>
        </p:nvSpPr>
        <p:spPr>
          <a:xfrm>
            <a:off x="152400" y="3733800"/>
            <a:ext cx="1749886" cy="369332"/>
          </a:xfrm>
          <a:prstGeom prst="rect">
            <a:avLst/>
          </a:prstGeom>
          <a:noFill/>
        </p:spPr>
        <p:txBody>
          <a:bodyPr wrap="none" rtlCol="0">
            <a:spAutoFit/>
          </a:bodyPr>
          <a:lstStyle/>
          <a:p>
            <a:r>
              <a:rPr lang="fr-FR" dirty="0" smtClean="0"/>
              <a:t>R1 : céramique</a:t>
            </a:r>
            <a:endParaRPr lang="fr-FR" dirty="0"/>
          </a:p>
        </p:txBody>
      </p:sp>
      <p:sp>
        <p:nvSpPr>
          <p:cNvPr id="7" name="ZoneTexte 6"/>
          <p:cNvSpPr txBox="1"/>
          <p:nvPr/>
        </p:nvSpPr>
        <p:spPr>
          <a:xfrm>
            <a:off x="6781800" y="3810000"/>
            <a:ext cx="2198814" cy="369332"/>
          </a:xfrm>
          <a:prstGeom prst="rect">
            <a:avLst/>
          </a:prstGeom>
          <a:noFill/>
        </p:spPr>
        <p:txBody>
          <a:bodyPr wrap="none" rtlCol="0">
            <a:spAutoFit/>
          </a:bodyPr>
          <a:lstStyle/>
          <a:p>
            <a:r>
              <a:rPr lang="fr-FR" dirty="0" smtClean="0"/>
              <a:t>R2 : rites funéraires</a:t>
            </a:r>
            <a:endParaRPr lang="fr-FR" dirty="0"/>
          </a:p>
        </p:txBody>
      </p:sp>
    </p:spTree>
  </p:cSld>
  <p:clrMapOvr>
    <a:masterClrMapping/>
  </p:clrMapOvr>
</p:sld>
</file>

<file path=ppt/slides/slide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a:xfrm>
            <a:off x="0" y="0"/>
            <a:ext cx="9144000" cy="533400"/>
          </a:xfrm>
        </p:spPr>
        <p:txBody>
          <a:bodyPr/>
          <a:lstStyle/>
          <a:p>
            <a:pPr algn="l"/>
            <a:r>
              <a:rPr lang="fr-FR" sz="2400">
                <a:solidFill>
                  <a:schemeClr val="bg1"/>
                </a:solidFill>
                <a:latin typeface="Helvetica" pitchFamily="-109" charset="0"/>
              </a:rPr>
              <a:t>Perspective archéologique</a:t>
            </a:r>
            <a:endParaRPr lang="fr-FR" sz="3200">
              <a:solidFill>
                <a:srgbClr val="F0E68C"/>
              </a:solidFill>
              <a:latin typeface="Helvetica" pitchFamily="-109" charset="0"/>
            </a:endParaRPr>
          </a:p>
        </p:txBody>
      </p:sp>
      <p:sp>
        <p:nvSpPr>
          <p:cNvPr id="65539" name="Line 3"/>
          <p:cNvSpPr>
            <a:spLocks noChangeShapeType="1"/>
          </p:cNvSpPr>
          <p:nvPr/>
        </p:nvSpPr>
        <p:spPr bwMode="auto">
          <a:xfrm>
            <a:off x="0" y="457200"/>
            <a:ext cx="9144000" cy="0"/>
          </a:xfrm>
          <a:prstGeom prst="line">
            <a:avLst/>
          </a:prstGeom>
          <a:noFill/>
          <a:ln w="9525">
            <a:solidFill>
              <a:schemeClr val="bg1"/>
            </a:solidFill>
            <a:round/>
            <a:headEnd/>
            <a:tailEnd/>
          </a:ln>
          <a:effectLst/>
        </p:spPr>
        <p:txBody>
          <a:bodyPr wrap="none" anchor="ctr">
            <a:prstTxWarp prst="textNoShape">
              <a:avLst/>
            </a:prstTxWarp>
          </a:bodyPr>
          <a:lstStyle/>
          <a:p>
            <a:endParaRPr lang="fr-FR"/>
          </a:p>
        </p:txBody>
      </p:sp>
      <p:sp>
        <p:nvSpPr>
          <p:cNvPr id="65540" name="Rectangle 4"/>
          <p:cNvSpPr>
            <a:spLocks noChangeArrowheads="1"/>
          </p:cNvSpPr>
          <p:nvPr/>
        </p:nvSpPr>
        <p:spPr bwMode="auto">
          <a:xfrm>
            <a:off x="1676400" y="5943600"/>
            <a:ext cx="6324600" cy="396875"/>
          </a:xfrm>
          <a:prstGeom prst="rect">
            <a:avLst/>
          </a:prstGeom>
          <a:noFill/>
          <a:ln w="9525">
            <a:noFill/>
            <a:miter lim="800000"/>
            <a:headEnd/>
            <a:tailEnd/>
          </a:ln>
          <a:effectLst/>
        </p:spPr>
        <p:txBody>
          <a:bodyPr>
            <a:prstTxWarp prst="textNoShape">
              <a:avLst/>
            </a:prstTxWarp>
            <a:spAutoFit/>
          </a:bodyPr>
          <a:lstStyle/>
          <a:p>
            <a:r>
              <a:rPr lang="fr-FR" sz="2000">
                <a:solidFill>
                  <a:srgbClr val="F0E68C"/>
                </a:solidFill>
                <a:latin typeface="Helvetica" pitchFamily="-109" charset="0"/>
              </a:rPr>
              <a:t> Répartition des rituels funéraires</a:t>
            </a:r>
          </a:p>
        </p:txBody>
      </p:sp>
      <p:sp>
        <p:nvSpPr>
          <p:cNvPr id="65541" name="Rectangle 5"/>
          <p:cNvSpPr>
            <a:spLocks noChangeArrowheads="1"/>
          </p:cNvSpPr>
          <p:nvPr/>
        </p:nvSpPr>
        <p:spPr bwMode="auto">
          <a:xfrm>
            <a:off x="0" y="0"/>
            <a:ext cx="9144000" cy="369332"/>
          </a:xfrm>
          <a:prstGeom prst="rect">
            <a:avLst/>
          </a:prstGeom>
          <a:solidFill>
            <a:srgbClr val="7C312A"/>
          </a:solidFill>
          <a:ln w="9525">
            <a:noFill/>
            <a:miter lim="800000"/>
            <a:headEnd/>
            <a:tailEnd/>
          </a:ln>
          <a:effectLst/>
        </p:spPr>
        <p:txBody>
          <a:bodyPr>
            <a:prstTxWarp prst="textNoShape">
              <a:avLst/>
            </a:prstTxWarp>
            <a:spAutoFit/>
          </a:bodyPr>
          <a:lstStyle/>
          <a:p>
            <a:r>
              <a:rPr lang="fr-FR" dirty="0">
                <a:solidFill>
                  <a:srgbClr val="FFFFFF"/>
                </a:solidFill>
                <a:latin typeface="+mj-lt"/>
              </a:rPr>
              <a:t>Une confirmation par les sépultures</a:t>
            </a:r>
          </a:p>
        </p:txBody>
      </p:sp>
      <p:pic>
        <p:nvPicPr>
          <p:cNvPr id="65542" name="Picture 6"/>
          <p:cNvPicPr>
            <a:picLocks noChangeAspect="1" noChangeArrowheads="1"/>
          </p:cNvPicPr>
          <p:nvPr/>
        </p:nvPicPr>
        <p:blipFill>
          <a:blip r:embed="rId3"/>
          <a:srcRect/>
          <a:stretch>
            <a:fillRect/>
          </a:stretch>
        </p:blipFill>
        <p:spPr bwMode="auto">
          <a:xfrm>
            <a:off x="0" y="450850"/>
            <a:ext cx="9144000" cy="6376988"/>
          </a:xfrm>
          <a:prstGeom prst="rect">
            <a:avLst/>
          </a:prstGeom>
          <a:noFill/>
        </p:spPr>
      </p:pic>
      <p:sp>
        <p:nvSpPr>
          <p:cNvPr id="65543" name="Text Box 7"/>
          <p:cNvSpPr txBox="1">
            <a:spLocks noChangeArrowheads="1"/>
          </p:cNvSpPr>
          <p:nvPr/>
        </p:nvSpPr>
        <p:spPr bwMode="auto">
          <a:xfrm>
            <a:off x="304800" y="2286000"/>
            <a:ext cx="1981200" cy="723900"/>
          </a:xfrm>
          <a:prstGeom prst="rect">
            <a:avLst/>
          </a:prstGeom>
          <a:solidFill>
            <a:srgbClr val="A5907A"/>
          </a:solidFill>
          <a:ln w="22225">
            <a:solidFill>
              <a:srgbClr val="66352E"/>
            </a:solidFill>
            <a:miter lim="800000"/>
            <a:headEnd/>
            <a:tailEnd/>
          </a:ln>
        </p:spPr>
        <p:txBody>
          <a:bodyPr>
            <a:prstTxWarp prst="textNoShape">
              <a:avLst/>
            </a:prstTxWarp>
            <a:spAutoFit/>
          </a:bodyPr>
          <a:lstStyle/>
          <a:p>
            <a:r>
              <a:rPr lang="fr-FR" sz="2000">
                <a:solidFill>
                  <a:srgbClr val="000000"/>
                </a:solidFill>
              </a:rPr>
              <a:t>Sépultures en pleine terre</a:t>
            </a:r>
          </a:p>
        </p:txBody>
      </p:sp>
      <p:sp>
        <p:nvSpPr>
          <p:cNvPr id="65544" name="Text Box 8"/>
          <p:cNvSpPr txBox="1">
            <a:spLocks noChangeArrowheads="1"/>
          </p:cNvSpPr>
          <p:nvPr/>
        </p:nvSpPr>
        <p:spPr bwMode="auto">
          <a:xfrm>
            <a:off x="2362200" y="5105400"/>
            <a:ext cx="2438400" cy="723900"/>
          </a:xfrm>
          <a:prstGeom prst="rect">
            <a:avLst/>
          </a:prstGeom>
          <a:solidFill>
            <a:srgbClr val="A5907A"/>
          </a:solidFill>
          <a:ln w="22225">
            <a:solidFill>
              <a:srgbClr val="66352E"/>
            </a:solidFill>
            <a:miter lim="800000"/>
            <a:headEnd/>
            <a:tailEnd/>
          </a:ln>
        </p:spPr>
        <p:txBody>
          <a:bodyPr>
            <a:prstTxWarp prst="textNoShape">
              <a:avLst/>
            </a:prstTxWarp>
            <a:spAutoFit/>
          </a:bodyPr>
          <a:lstStyle/>
          <a:p>
            <a:r>
              <a:rPr lang="fr-FR" sz="2000">
                <a:solidFill>
                  <a:srgbClr val="000000"/>
                </a:solidFill>
              </a:rPr>
              <a:t>Sépultures en jarres verticales</a:t>
            </a:r>
            <a:endParaRPr lang="fr-FR" sz="2000">
              <a:solidFill>
                <a:srgbClr val="66352E"/>
              </a:solidFill>
            </a:endParaRPr>
          </a:p>
        </p:txBody>
      </p:sp>
      <p:sp>
        <p:nvSpPr>
          <p:cNvPr id="65545" name="Text Box 9"/>
          <p:cNvSpPr txBox="1">
            <a:spLocks noChangeArrowheads="1"/>
          </p:cNvSpPr>
          <p:nvPr/>
        </p:nvSpPr>
        <p:spPr bwMode="auto">
          <a:xfrm>
            <a:off x="5867400" y="3429000"/>
            <a:ext cx="3124200" cy="723900"/>
          </a:xfrm>
          <a:prstGeom prst="rect">
            <a:avLst/>
          </a:prstGeom>
          <a:solidFill>
            <a:srgbClr val="A5907A"/>
          </a:solidFill>
          <a:ln w="22225">
            <a:solidFill>
              <a:srgbClr val="66352E"/>
            </a:solidFill>
            <a:miter lim="800000"/>
            <a:headEnd/>
            <a:tailEnd/>
          </a:ln>
        </p:spPr>
        <p:txBody>
          <a:bodyPr>
            <a:prstTxWarp prst="textNoShape">
              <a:avLst/>
            </a:prstTxWarp>
            <a:spAutoFit/>
          </a:bodyPr>
          <a:lstStyle/>
          <a:p>
            <a:r>
              <a:rPr lang="fr-FR" sz="2000">
                <a:solidFill>
                  <a:srgbClr val="000000"/>
                </a:solidFill>
              </a:rPr>
              <a:t>Sépultures en jarres horizontales</a:t>
            </a:r>
          </a:p>
        </p:txBody>
      </p:sp>
      <p:sp>
        <p:nvSpPr>
          <p:cNvPr id="65546" name="Text Box 10"/>
          <p:cNvSpPr txBox="1">
            <a:spLocks noChangeArrowheads="1"/>
          </p:cNvSpPr>
          <p:nvPr/>
        </p:nvSpPr>
        <p:spPr bwMode="auto">
          <a:xfrm>
            <a:off x="5105400" y="1600200"/>
            <a:ext cx="1981200" cy="723900"/>
          </a:xfrm>
          <a:prstGeom prst="rect">
            <a:avLst/>
          </a:prstGeom>
          <a:solidFill>
            <a:srgbClr val="A5907A"/>
          </a:solidFill>
          <a:ln w="22225">
            <a:solidFill>
              <a:srgbClr val="66352E"/>
            </a:solidFill>
            <a:miter lim="800000"/>
            <a:headEnd/>
            <a:tailEnd/>
          </a:ln>
        </p:spPr>
        <p:txBody>
          <a:bodyPr>
            <a:prstTxWarp prst="textNoShape">
              <a:avLst/>
            </a:prstTxWarp>
            <a:spAutoFit/>
          </a:bodyPr>
          <a:lstStyle/>
          <a:p>
            <a:r>
              <a:rPr lang="fr-FR" sz="2000">
                <a:solidFill>
                  <a:srgbClr val="000000"/>
                </a:solidFill>
              </a:rPr>
              <a:t>Sépultures en grottes</a:t>
            </a:r>
          </a:p>
        </p:txBody>
      </p:sp>
      <p:sp>
        <p:nvSpPr>
          <p:cNvPr id="65551" name="Line 15"/>
          <p:cNvSpPr>
            <a:spLocks noChangeShapeType="1"/>
          </p:cNvSpPr>
          <p:nvPr/>
        </p:nvSpPr>
        <p:spPr bwMode="auto">
          <a:xfrm flipH="1">
            <a:off x="4876800" y="2286000"/>
            <a:ext cx="1066800" cy="990600"/>
          </a:xfrm>
          <a:prstGeom prst="line">
            <a:avLst/>
          </a:prstGeom>
          <a:noFill/>
          <a:ln w="38100">
            <a:solidFill>
              <a:srgbClr val="66352E"/>
            </a:solidFill>
            <a:round/>
            <a:headEnd/>
            <a:tailEnd type="triangle" w="med" len="med"/>
          </a:ln>
        </p:spPr>
        <p:txBody>
          <a:bodyPr wrap="none" anchor="ctr">
            <a:prstTxWarp prst="textNoShape">
              <a:avLst/>
            </a:prstTxWarp>
          </a:bodyPr>
          <a:lstStyle/>
          <a:p>
            <a:endParaRPr lang="fr-FR"/>
          </a:p>
        </p:txBody>
      </p:sp>
      <p:sp>
        <p:nvSpPr>
          <p:cNvPr id="65552" name="Line 16"/>
          <p:cNvSpPr>
            <a:spLocks noChangeShapeType="1"/>
          </p:cNvSpPr>
          <p:nvPr/>
        </p:nvSpPr>
        <p:spPr bwMode="auto">
          <a:xfrm flipH="1" flipV="1">
            <a:off x="3124200" y="4267200"/>
            <a:ext cx="381000" cy="838200"/>
          </a:xfrm>
          <a:prstGeom prst="line">
            <a:avLst/>
          </a:prstGeom>
          <a:noFill/>
          <a:ln w="38100">
            <a:solidFill>
              <a:srgbClr val="66352E"/>
            </a:solidFill>
            <a:round/>
            <a:headEnd/>
            <a:tailEnd type="triangle" w="med" len="med"/>
          </a:ln>
        </p:spPr>
        <p:txBody>
          <a:bodyPr wrap="none" anchor="ctr">
            <a:prstTxWarp prst="textNoShape">
              <a:avLst/>
            </a:prstTxWarp>
          </a:bodyPr>
          <a:lstStyle/>
          <a:p>
            <a:endParaRPr lang="fr-FR"/>
          </a:p>
        </p:txBody>
      </p:sp>
      <p:sp>
        <p:nvSpPr>
          <p:cNvPr id="65553" name="Text Box 17"/>
          <p:cNvSpPr txBox="1">
            <a:spLocks noChangeArrowheads="1"/>
          </p:cNvSpPr>
          <p:nvPr/>
        </p:nvSpPr>
        <p:spPr bwMode="auto">
          <a:xfrm>
            <a:off x="2057400" y="1524000"/>
            <a:ext cx="1371600" cy="419100"/>
          </a:xfrm>
          <a:prstGeom prst="rect">
            <a:avLst/>
          </a:prstGeom>
          <a:solidFill>
            <a:srgbClr val="A5907A"/>
          </a:solidFill>
          <a:ln w="22225">
            <a:solidFill>
              <a:srgbClr val="66352E"/>
            </a:solidFill>
            <a:miter lim="800000"/>
            <a:headEnd/>
            <a:tailEnd/>
          </a:ln>
        </p:spPr>
        <p:txBody>
          <a:bodyPr>
            <a:prstTxWarp prst="textNoShape">
              <a:avLst/>
            </a:prstTxWarp>
            <a:spAutoFit/>
          </a:bodyPr>
          <a:lstStyle/>
          <a:p>
            <a:r>
              <a:rPr lang="fr-FR" sz="2000">
                <a:solidFill>
                  <a:srgbClr val="000000"/>
                </a:solidFill>
              </a:rPr>
              <a:t>Tumulus</a:t>
            </a:r>
          </a:p>
        </p:txBody>
      </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4" name="Titre 13"/>
          <p:cNvSpPr>
            <a:spLocks noGrp="1"/>
          </p:cNvSpPr>
          <p:nvPr>
            <p:ph type="title"/>
          </p:nvPr>
        </p:nvSpPr>
        <p:spPr>
          <a:xfrm>
            <a:off x="0" y="0"/>
            <a:ext cx="8821332" cy="457200"/>
          </a:xfrm>
          <a:noFill/>
        </p:spPr>
        <p:txBody>
          <a:bodyPr>
            <a:normAutofit/>
          </a:bodyPr>
          <a:lstStyle/>
          <a:p>
            <a:pPr algn="r"/>
            <a:r>
              <a:rPr lang="fr-FR" sz="2000" dirty="0" smtClean="0">
                <a:solidFill>
                  <a:schemeClr val="bg1"/>
                </a:solidFill>
              </a:rPr>
              <a:t>                      </a:t>
            </a:r>
            <a:r>
              <a:rPr lang="fr-FR" sz="2000" dirty="0" smtClean="0"/>
              <a:t>POUR ALLER PLUS LOIN  </a:t>
            </a:r>
            <a:endParaRPr lang="fr-FR" sz="2000" dirty="0"/>
          </a:p>
        </p:txBody>
      </p:sp>
      <p:pic>
        <p:nvPicPr>
          <p:cNvPr id="15" name="Picture 2" descr="Enquête5"/>
          <p:cNvPicPr>
            <a:picLocks noChangeAspect="1" noChangeArrowheads="1"/>
          </p:cNvPicPr>
          <p:nvPr/>
        </p:nvPicPr>
        <p:blipFill>
          <a:blip r:embed="rId3"/>
          <a:srcRect/>
          <a:stretch>
            <a:fillRect/>
          </a:stretch>
        </p:blipFill>
        <p:spPr bwMode="auto">
          <a:xfrm>
            <a:off x="0" y="0"/>
            <a:ext cx="3583733" cy="2381060"/>
          </a:xfrm>
          <a:prstGeom prst="rect">
            <a:avLst/>
          </a:prstGeom>
          <a:noFill/>
        </p:spPr>
      </p:pic>
      <p:pic>
        <p:nvPicPr>
          <p:cNvPr id="16" name="Image 15" descr="Niénémou.psd"/>
          <p:cNvPicPr>
            <a:picLocks noChangeAspect="1"/>
          </p:cNvPicPr>
          <p:nvPr/>
        </p:nvPicPr>
        <p:blipFill>
          <a:blip r:embed="rId4"/>
          <a:stretch>
            <a:fillRect/>
          </a:stretch>
        </p:blipFill>
        <p:spPr>
          <a:xfrm>
            <a:off x="2819400" y="1068413"/>
            <a:ext cx="3037217" cy="2046237"/>
          </a:xfrm>
          <a:prstGeom prst="rect">
            <a:avLst/>
          </a:prstGeom>
        </p:spPr>
      </p:pic>
      <p:pic>
        <p:nvPicPr>
          <p:cNvPr id="17" name="Image 16" descr="Diafarabé.psd"/>
          <p:cNvPicPr>
            <a:picLocks noChangeAspect="1"/>
          </p:cNvPicPr>
          <p:nvPr/>
        </p:nvPicPr>
        <p:blipFill>
          <a:blip r:embed="rId5"/>
          <a:stretch>
            <a:fillRect/>
          </a:stretch>
        </p:blipFill>
        <p:spPr>
          <a:xfrm>
            <a:off x="304801" y="2868626"/>
            <a:ext cx="3048000" cy="2048128"/>
          </a:xfrm>
          <a:prstGeom prst="rect">
            <a:avLst/>
          </a:prstGeom>
        </p:spPr>
      </p:pic>
      <p:pic>
        <p:nvPicPr>
          <p:cNvPr id="19" name="Image 18" descr="Pirogue.tif"/>
          <p:cNvPicPr>
            <a:picLocks noChangeAspect="1"/>
          </p:cNvPicPr>
          <p:nvPr/>
        </p:nvPicPr>
        <p:blipFill>
          <a:blip r:embed="rId6"/>
          <a:stretch>
            <a:fillRect/>
          </a:stretch>
        </p:blipFill>
        <p:spPr>
          <a:xfrm>
            <a:off x="2819400" y="3894639"/>
            <a:ext cx="3124200" cy="2044229"/>
          </a:xfrm>
          <a:prstGeom prst="rect">
            <a:avLst/>
          </a:prstGeom>
        </p:spPr>
      </p:pic>
      <p:pic>
        <p:nvPicPr>
          <p:cNvPr id="18" name="Image 17" descr="Après Sidia"/>
          <p:cNvPicPr>
            <a:picLocks noChangeAspect="1"/>
          </p:cNvPicPr>
          <p:nvPr/>
        </p:nvPicPr>
        <p:blipFill>
          <a:blip r:embed="rId7"/>
          <a:stretch>
            <a:fillRect/>
          </a:stretch>
        </p:blipFill>
        <p:spPr>
          <a:xfrm>
            <a:off x="5333999" y="2381060"/>
            <a:ext cx="3487333" cy="2343340"/>
          </a:xfrm>
          <a:prstGeom prst="rect">
            <a:avLst/>
          </a:prstGeom>
        </p:spPr>
      </p:pic>
      <p:sp>
        <p:nvSpPr>
          <p:cNvPr id="20" name="ZoneTexte 19"/>
          <p:cNvSpPr txBox="1"/>
          <p:nvPr/>
        </p:nvSpPr>
        <p:spPr>
          <a:xfrm>
            <a:off x="0" y="5943600"/>
            <a:ext cx="7969750" cy="830997"/>
          </a:xfrm>
          <a:prstGeom prst="rect">
            <a:avLst/>
          </a:prstGeom>
          <a:noFill/>
        </p:spPr>
        <p:txBody>
          <a:bodyPr wrap="none" rtlCol="0">
            <a:spAutoFit/>
          </a:bodyPr>
          <a:lstStyle/>
          <a:p>
            <a:r>
              <a:rPr lang="fr-FR" sz="1600" dirty="0" err="1" smtClean="0"/>
              <a:t>Ppt</a:t>
            </a:r>
            <a:r>
              <a:rPr lang="fr-FR" sz="1600" dirty="0" smtClean="0"/>
              <a:t> cours d’ethnoarchéologie donné en 2005 à l’Université de Paris X – Nanterre </a:t>
            </a:r>
          </a:p>
          <a:p>
            <a:r>
              <a:rPr lang="fr-FR" sz="1600" dirty="0" smtClean="0"/>
              <a:t>voir : </a:t>
            </a:r>
            <a:r>
              <a:rPr lang="fr-FR" sz="1600" dirty="0" smtClean="0">
                <a:solidFill>
                  <a:srgbClr val="7C312A"/>
                </a:solidFill>
              </a:rPr>
              <a:t>www.mae.u-paris10.fr/prehistoire/Gallay/definir.php </a:t>
            </a:r>
          </a:p>
          <a:p>
            <a:r>
              <a:rPr lang="fr-FR" sz="1600" dirty="0" smtClean="0"/>
              <a:t>Documents divers, publications, rapports de mission, etc., voir : </a:t>
            </a:r>
            <a:r>
              <a:rPr lang="fr-FR" sz="1600" dirty="0" err="1" smtClean="0">
                <a:solidFill>
                  <a:srgbClr val="7C312A"/>
                </a:solidFill>
              </a:rPr>
              <a:t>www,archeo-gallay.ch</a:t>
            </a:r>
            <a:endParaRPr lang="fr-FR" sz="1600" dirty="0">
              <a:solidFill>
                <a:srgbClr val="7C312A"/>
              </a:solidFill>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a:xfrm>
            <a:off x="0" y="609600"/>
            <a:ext cx="8686800" cy="533400"/>
          </a:xfrm>
        </p:spPr>
        <p:txBody>
          <a:bodyPr>
            <a:normAutofit/>
          </a:bodyPr>
          <a:lstStyle/>
          <a:p>
            <a:r>
              <a:rPr lang="fr-FR" sz="2400" dirty="0" smtClean="0">
                <a:solidFill>
                  <a:schemeClr val="tx1"/>
                </a:solidFill>
                <a:latin typeface="Arial" pitchFamily="-65" charset="0"/>
              </a:rPr>
              <a:t>En résumé : les composantes de l’interprétation (Ce)</a:t>
            </a:r>
            <a:endParaRPr lang="fr-FR" sz="2400" dirty="0">
              <a:latin typeface="Chicago" charset="0"/>
            </a:endParaRPr>
          </a:p>
        </p:txBody>
      </p:sp>
      <p:graphicFrame>
        <p:nvGraphicFramePr>
          <p:cNvPr id="64515" name="Object 3"/>
          <p:cNvGraphicFramePr>
            <a:graphicFrameLocks noChangeAspect="1"/>
          </p:cNvGraphicFramePr>
          <p:nvPr>
            <p:ph type="dgm" idx="1"/>
          </p:nvPr>
        </p:nvGraphicFramePr>
        <p:xfrm>
          <a:off x="0" y="2289175"/>
          <a:ext cx="9144000" cy="3727450"/>
        </p:xfrm>
        <a:graphic>
          <a:graphicData uri="http://schemas.openxmlformats.org/presentationml/2006/ole">
            <p:oleObj spid="_x0000_s202754" name="Microsoft Organization Chart" r:id="rId4" imgW="16916400" imgH="6896100" progId="MSOrgChart.2">
              <p:embed followColorScheme="full"/>
            </p:oleObj>
          </a:graphicData>
        </a:graphic>
      </p:graphicFrame>
    </p:spTree>
  </p:cSld>
  <p:clrMapOvr>
    <a:masterClrMapping/>
  </p:clrMapOvr>
  <p:transition/>
  <p:timing>
    <p:tnLst>
      <p:par>
        <p:cTn id="1" dur="indefinite" restart="never" nodeType="tmRoot"/>
      </p:par>
    </p:tnLst>
  </p:timing>
</p:sld>
</file>

<file path=ppt/theme/theme1.xml><?xml version="1.0" encoding="utf-8"?>
<a:theme xmlns:a="http://schemas.openxmlformats.org/drawingml/2006/main" name="Thème Office">
  <a:themeElements>
    <a:clrScheme name="Capital">
      <a:dk1>
        <a:srgbClr val="FFFFFF"/>
      </a:dk1>
      <a:lt1>
        <a:srgbClr val="000000"/>
      </a:lt1>
      <a:dk2>
        <a:srgbClr val="7C8F97"/>
      </a:dk2>
      <a:lt2>
        <a:srgbClr val="D1D0C8"/>
      </a:lt2>
      <a:accent1>
        <a:srgbClr val="4B5A60"/>
      </a:accent1>
      <a:accent2>
        <a:srgbClr val="9C5238"/>
      </a:accent2>
      <a:accent3>
        <a:srgbClr val="504539"/>
      </a:accent3>
      <a:accent4>
        <a:srgbClr val="C1AD79"/>
      </a:accent4>
      <a:accent5>
        <a:srgbClr val="667559"/>
      </a:accent5>
      <a:accent6>
        <a:srgbClr val="BAD6AD"/>
      </a:accent6>
      <a:hlink>
        <a:srgbClr val="524A82"/>
      </a:hlink>
      <a:folHlink>
        <a:srgbClr val="8F9954"/>
      </a:folHlink>
    </a:clrScheme>
    <a:fontScheme name="Office Classique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1384</TotalTime>
  <Words>3292</Words>
  <Application>Microsoft Macintosh PowerPoint</Application>
  <PresentationFormat>Présentation à l'écran (4:3)</PresentationFormat>
  <Paragraphs>549</Paragraphs>
  <Slides>86</Slides>
  <Notes>69</Notes>
  <HiddenSlides>0</HiddenSlides>
  <MMClips>0</MMClips>
  <ScaleCrop>false</ScaleCrop>
  <HeadingPairs>
    <vt:vector size="6" baseType="variant">
      <vt:variant>
        <vt:lpstr>Modèle de conception</vt:lpstr>
      </vt:variant>
      <vt:variant>
        <vt:i4>1</vt:i4>
      </vt:variant>
      <vt:variant>
        <vt:lpstr>Serveurs OLE incorporés</vt:lpstr>
      </vt:variant>
      <vt:variant>
        <vt:i4>1</vt:i4>
      </vt:variant>
      <vt:variant>
        <vt:lpstr>Titres des diapositives</vt:lpstr>
      </vt:variant>
      <vt:variant>
        <vt:i4>86</vt:i4>
      </vt:variant>
    </vt:vector>
  </HeadingPairs>
  <TitlesOfParts>
    <vt:vector size="88" baseType="lpstr">
      <vt:lpstr>Thème Office</vt:lpstr>
      <vt:lpstr>Microsoft Organization Chart</vt:lpstr>
      <vt:lpstr>Diapositive 1</vt:lpstr>
      <vt:lpstr>LES FONDEMENT DE L’INTERPRETATION : LE TRANSFERT D’ATTRIBUT</vt:lpstr>
      <vt:lpstr>Diapositive 3</vt:lpstr>
      <vt:lpstr>Ressemblance affirmée  ou calculée :  (construction de type classificatoire)</vt:lpstr>
      <vt:lpstr> Corpus de référence implicite ou explicite</vt:lpstr>
      <vt:lpstr> Domaine de référence en chaîne </vt:lpstr>
      <vt:lpstr>Nécessité d’un référentiel</vt:lpstr>
      <vt:lpstr>Emboitement des interprétations  Base de la présentation logiciste des constructions</vt:lpstr>
      <vt:lpstr>En résumé : les composantes de l’interprétation (Ce)</vt:lpstr>
      <vt:lpstr>LE DISCOURS ARCHÉOLOGIQUE CLASSIQUE</vt:lpstr>
      <vt:lpstr>LE DISCOURS ARCHÉOLOGIQUE ATTENDU</vt:lpstr>
      <vt:lpstr>LES DIVERS NIVEAUX DE LA CONNAISSANCE</vt:lpstr>
      <vt:lpstr>Les divers niveaux de la connaissance : l’archéologie et l’anthropologie face à la généralité des savoirs</vt:lpstr>
      <vt:lpstr>LE CHAMP DE REFLEXION DE L’ETHNOARCHEOLOGIE</vt:lpstr>
      <vt:lpstr>SCIENCE ET HISTOIRE EN GEOLOGIE Théorie de la tectonique des plaques</vt:lpstr>
      <vt:lpstr>Diapositive 16</vt:lpstr>
      <vt:lpstr>HISTOIRE DES RIFT EST-AFRICAIN</vt:lpstr>
      <vt:lpstr>HISTOIRE DES RIFTS EST AFRICAINS  Du côté des scénarios </vt:lpstr>
      <vt:lpstr> Constatations 1 (structures d’habitat) : développement de fouilles d’habitats de plus en plus fines (Leroi-Gourhan)</vt:lpstr>
      <vt:lpstr> Constatations 2 (structures d’habitat): Intérêt pour les références ethnographiques (Yellen, Binford)</vt:lpstr>
      <vt:lpstr>Diapositive 21</vt:lpstr>
      <vt:lpstr> Les San, chasseurs-cueilleurs du Kalahari     </vt:lpstr>
      <vt:lpstr>2. Les régularités permettant des prédictions </vt:lpstr>
      <vt:lpstr> CONTRAINTES SUR LA NATURE DES VESTIGES      ETHNOLOGIE  P0. Population parente  P1. Population observable : objets matériels  objets conservés  P2. Population observée (fouilles)  P3. Population étudiée  ARCHEOLOGIE</vt:lpstr>
      <vt:lpstr>Diapositive 25</vt:lpstr>
      <vt:lpstr>Diapositive 26</vt:lpstr>
      <vt:lpstr>Diapositive 27</vt:lpstr>
      <vt:lpstr>La recherche des causes actuelles permet de comprendre le passé</vt:lpstr>
      <vt:lpstr>L’ethnologie permet de comprendre le passé</vt:lpstr>
      <vt:lpstr>L’interprétation en archéologie</vt:lpstr>
      <vt:lpstr>Gestion des conflits d’interprétation</vt:lpstr>
      <vt:lpstr>Diapositive 32</vt:lpstr>
      <vt:lpstr>CERAMIQUE TOURNEE Evolution des conduites bimanuelles</vt:lpstr>
      <vt:lpstr>CERAMIQUE TOURNEE Test 1 . Pressions simultanées symétriques</vt:lpstr>
      <vt:lpstr>Application de la proposition  « Si P0 céramique tournée » alors « P1 spécialisation »  à la civilisation de l’Indus </vt:lpstr>
      <vt:lpstr>UN EXEMPLE  D’ETUDE ETHNOARCHEOLOGIQUE A CONNOTATION LOCALE :  La céramique de la boucle du Niger</vt:lpstr>
      <vt:lpstr>Diapositive 37</vt:lpstr>
      <vt:lpstr>Les composantes d’une enquête</vt:lpstr>
      <vt:lpstr>Enquêtes potières</vt:lpstr>
      <vt:lpstr>Notes montages</vt:lpstr>
      <vt:lpstr>Fiches acheteurs sur  12 marchés</vt:lpstr>
      <vt:lpstr>Diapositive 42</vt:lpstr>
      <vt:lpstr>Validité des modèles : une réflexion préliminaire nécessaire sur le contexte F (types de sociétés)</vt:lpstr>
      <vt:lpstr>APPROCHE ETHNOARCHEOLOGIQUE DES MECANISMES</vt:lpstr>
      <vt:lpstr>Diapositive 45</vt:lpstr>
      <vt:lpstr>Diapositive 46</vt:lpstr>
      <vt:lpstr>Diapositive 47</vt:lpstr>
      <vt:lpstr>Les caractéristiques communes</vt:lpstr>
      <vt:lpstr>Chaînes opératoires de montage : techniques génériques</vt:lpstr>
      <vt:lpstr>Diapositive 50</vt:lpstr>
      <vt:lpstr>Diapositive 51</vt:lpstr>
      <vt:lpstr>Des traditions individualisées</vt:lpstr>
      <vt:lpstr>Des traditions individualisées</vt:lpstr>
      <vt:lpstr>Traditions du Delta : Bambara</vt:lpstr>
      <vt:lpstr>Traditions du Delta Peul</vt:lpstr>
      <vt:lpstr>Traditions du Delta Somono</vt:lpstr>
      <vt:lpstr>Traditions du Delta Sonraï et Bwa</vt:lpstr>
      <vt:lpstr>APPROCHE ETHNOARCHEOLOGIQUE DES MECANISMES 3. Réseaux matrimoniaux et transmission des savoir-faire</vt:lpstr>
      <vt:lpstr>Transmission des savoir-faire : le cas de la tradition dogon A</vt:lpstr>
      <vt:lpstr>Taux d’exogamie et sphères de mariage : le Delta</vt:lpstr>
      <vt:lpstr>Taux d’exogamie et sphères de mariage : le Pays dogon</vt:lpstr>
      <vt:lpstr>APPROCHE ETHNOARCHEOLOGIQUE DES MECANISMES 3. Réseaux économiques et diffusion des bien artisanaux </vt:lpstr>
      <vt:lpstr>Un réseau étendu à l’ensemble de la zone saharo-sahélienne</vt:lpstr>
      <vt:lpstr>Marchés locaux : Echanges mercantiles de producteurs à consommateurs </vt:lpstr>
      <vt:lpstr>Courbes B : acquisition des céramiques</vt:lpstr>
      <vt:lpstr>Courbes C : déplacements des potières sur les marchés</vt:lpstr>
      <vt:lpstr>Courbes D : déplacement des potières dans les concessions</vt:lpstr>
      <vt:lpstr>Courbes E : déplacements des acheteurs sur les marchés</vt:lpstr>
      <vt:lpstr>Courbes F : déplacement des acheteurs dans les ateliers</vt:lpstr>
      <vt:lpstr>Structure générale de la diffusion</vt:lpstr>
      <vt:lpstr>1. Les zones de répartition des céramiques peuvent être mises en évidence par l’archéologie 2. Dans le contexte d’actualisation de la boucle du Niger, les céramiques sont réparties selon une structure interprétable en termes d’ethnies et d’économie de marché</vt:lpstr>
      <vt:lpstr>Cartographie des vestiges céramiques</vt:lpstr>
      <vt:lpstr>LA RESTITUTION DE SCENARIOS LOCAUX : Approche ethno-historique et archéologique de l’évolution de la tradition céramique dogon A</vt:lpstr>
      <vt:lpstr>Une mosaïque de « parlers »</vt:lpstr>
      <vt:lpstr>Evolution chronologique de la tradition Dogon A</vt:lpstr>
      <vt:lpstr>Diapositive 76</vt:lpstr>
      <vt:lpstr>LA RESTITUTION DE SCENARIOS LOCAUX : Approche ethno-historique et archéologique</vt:lpstr>
      <vt:lpstr>La famille Niger-Congo</vt:lpstr>
      <vt:lpstr>Diapositive 79</vt:lpstr>
      <vt:lpstr>Une histoire culturelle des traditions céramiques Le scénario : étape 1 (3ème - 13ème siècle), corrélation avec 3 familles linguistiques</vt:lpstr>
      <vt:lpstr>Diapositive 81</vt:lpstr>
      <vt:lpstr>Diapositive 82</vt:lpstr>
      <vt:lpstr>Le scénario : étape 2 (après les 13/15ème siècles)  Corrélation avec groupes ethniques actuels</vt:lpstr>
      <vt:lpstr>VALIDATION ET/OU APPLICATION? Sortir de l’impasse</vt:lpstr>
      <vt:lpstr>Perspective archéologique</vt:lpstr>
      <vt:lpstr>                      POUR ALLER PLUS LOIN  </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QUELQUES REFLEXIONS SUR L’ETHNOARCHEOLOGIE</dc:title>
  <dc:creator>Alain Gallay</dc:creator>
  <cp:lastModifiedBy>Alain Gallay</cp:lastModifiedBy>
  <cp:revision>20</cp:revision>
  <dcterms:created xsi:type="dcterms:W3CDTF">2009-02-26T06:25:52Z</dcterms:created>
  <dcterms:modified xsi:type="dcterms:W3CDTF">2009-02-26T06:43:54Z</dcterms:modified>
</cp:coreProperties>
</file>